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26" r:id="rId4"/>
  </p:sldMasterIdLst>
  <p:notesMasterIdLst>
    <p:notesMasterId r:id="rId34"/>
  </p:notesMasterIdLst>
  <p:handoutMasterIdLst>
    <p:handoutMasterId r:id="rId35"/>
  </p:handoutMasterIdLst>
  <p:sldIdLst>
    <p:sldId id="326" r:id="rId5"/>
    <p:sldId id="407" r:id="rId6"/>
    <p:sldId id="406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4" r:id="rId32"/>
    <p:sldId id="375" r:id="rId33"/>
  </p:sldIdLst>
  <p:sldSz cx="9144000" cy="5143500" type="screen16x9"/>
  <p:notesSz cx="7023100" cy="93091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rrer Bettina" initials="dub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648FFF"/>
    <a:srgbClr val="FE6100"/>
    <a:srgbClr val="C8C8C8"/>
    <a:srgbClr val="FFB000"/>
    <a:srgbClr val="FF8D00"/>
    <a:srgbClr val="785EF0"/>
    <a:srgbClr val="5A5A50"/>
    <a:srgbClr val="DC267F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3" autoAdjust="0"/>
    <p:restoredTop sz="72856" autoAdjust="0"/>
  </p:normalViewPr>
  <p:slideViewPr>
    <p:cSldViewPr snapToGrid="0">
      <p:cViewPr varScale="1">
        <p:scale>
          <a:sx n="126" d="100"/>
          <a:sy n="126" d="100"/>
        </p:scale>
        <p:origin x="144" y="450"/>
      </p:cViewPr>
      <p:guideLst>
        <p:guide orient="horz" pos="2164"/>
        <p:guide pos="2880"/>
        <p:guide orient="horz" pos="1621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100" y="76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539B3AE-4F5B-4C8A-901D-39FC07883CC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15" y="4421824"/>
            <a:ext cx="5150273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A1435824-F435-405F-82FC-C5B86CD5CBFE}" type="slidenum">
              <a:rPr lang="de-CH"/>
              <a:pPr>
                <a:defRPr/>
              </a:pPr>
              <a:t>‹N°›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55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66261" y="1863884"/>
            <a:ext cx="9011477" cy="323701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8981" y="3604312"/>
            <a:ext cx="6858000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</a:pPr>
            <a:r>
              <a:rPr lang="de-DE"/>
              <a:t>Untertitel Arial, 22 Punkt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7051" y="1843923"/>
            <a:ext cx="7617600" cy="1638000"/>
          </a:xfrm>
          <a:prstGeom prst="rect">
            <a:avLst/>
          </a:prstGeom>
        </p:spPr>
        <p:txBody>
          <a:bodyPr/>
          <a:lstStyle>
            <a:lvl1pPr>
              <a:defRPr kumimoji="0" lang="de-DE" sz="5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Präsentationstitel Arial, 52 Punkt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sz="800"/>
              <a:t>Eidgenössisches Departement des Innern EDI</a:t>
            </a:r>
            <a:br>
              <a:rPr lang="de-CH" sz="800"/>
            </a:br>
            <a:r>
              <a:rPr lang="de-CH" sz="800" b="1"/>
              <a:t>Bundesamt für Meteorologie und Klimatologie </a:t>
            </a:r>
            <a:r>
              <a:rPr lang="de-CH" sz="800" b="1" err="1"/>
              <a:t>MeteoSchweiz</a:t>
            </a:r>
            <a:endParaRPr lang="de-CH" sz="80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911188" y="362579"/>
            <a:ext cx="2011958" cy="523875"/>
            <a:chOff x="911188" y="362579"/>
            <a:chExt cx="2011958" cy="523875"/>
          </a:xfrm>
        </p:grpSpPr>
        <p:pic>
          <p:nvPicPr>
            <p:cNvPr id="11" name="Picture 37" descr="Logo_CMYK_pos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-6410"/>
            <a:ext cx="9162000" cy="5157000"/>
          </a:xfrm>
          <a:prstGeom prst="rect">
            <a:avLst/>
          </a:prstGeom>
          <a:solidFill>
            <a:srgbClr val="7D6E5F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2100" b="0" i="0" u="none" strike="noStrike" kern="0" cap="none" spc="0" normalizeH="0" baseline="0" noProof="0">
              <a:ln>
                <a:noFill/>
              </a:ln>
              <a:solidFill>
                <a:srgbClr val="B4A89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32413" y="1808163"/>
            <a:ext cx="6081933" cy="213387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Statement Arial normal 18. </a:t>
            </a:r>
            <a:r>
              <a:rPr lang="de-CH" err="1"/>
              <a:t>Feugiamet</a:t>
            </a:r>
            <a:r>
              <a:rPr lang="de-CH"/>
              <a:t> ad </a:t>
            </a:r>
            <a:r>
              <a:rPr lang="de-CH" err="1"/>
              <a:t>delisl</a:t>
            </a:r>
            <a:r>
              <a:rPr lang="de-CH"/>
              <a:t> in </a:t>
            </a:r>
            <a:r>
              <a:rPr lang="de-CH" err="1"/>
              <a:t>hent</a:t>
            </a:r>
            <a:r>
              <a:rPr lang="de-CH"/>
              <a:t> ad </a:t>
            </a:r>
            <a:r>
              <a:rPr lang="de-CH" err="1"/>
              <a:t>estion</a:t>
            </a:r>
            <a:r>
              <a:rPr lang="de-CH"/>
              <a:t> </a:t>
            </a:r>
            <a:r>
              <a:rPr lang="de-CH" err="1"/>
              <a:t>hent</a:t>
            </a:r>
            <a:r>
              <a:rPr lang="de-CH"/>
              <a:t> </a:t>
            </a:r>
            <a:r>
              <a:rPr lang="de-CH" err="1"/>
              <a:t>prat</a:t>
            </a:r>
            <a:r>
              <a:rPr lang="de-CH"/>
              <a:t> </a:t>
            </a:r>
            <a:r>
              <a:rPr lang="de-CH" err="1"/>
              <a:t>lortincilit</a:t>
            </a:r>
            <a:r>
              <a:rPr lang="de-CH"/>
              <a:t> </a:t>
            </a:r>
            <a:r>
              <a:rPr lang="de-CH" err="1"/>
              <a:t>utem</a:t>
            </a:r>
            <a:r>
              <a:rPr lang="de-CH"/>
              <a:t> </a:t>
            </a:r>
            <a:r>
              <a:rPr lang="de-CH" err="1"/>
              <a:t>doloreet</a:t>
            </a:r>
            <a:r>
              <a:rPr lang="de-CH"/>
              <a:t> </a:t>
            </a:r>
            <a:r>
              <a:rPr lang="de-CH" err="1"/>
              <a:t>alisis</a:t>
            </a:r>
            <a:r>
              <a:rPr lang="de-CH"/>
              <a:t> </a:t>
            </a:r>
            <a:r>
              <a:rPr lang="de-CH" err="1"/>
              <a:t>auguerc</a:t>
            </a:r>
            <a:r>
              <a:rPr lang="de-CH"/>
              <a:t> </a:t>
            </a:r>
            <a:r>
              <a:rPr lang="de-CH" err="1"/>
              <a:t>iliquatum</a:t>
            </a:r>
            <a:r>
              <a:rPr lang="de-CH"/>
              <a:t> </a:t>
            </a:r>
            <a:r>
              <a:rPr lang="de-CH" err="1"/>
              <a:t>euipsuscilis</a:t>
            </a:r>
            <a:r>
              <a:rPr lang="de-CH"/>
              <a:t> </a:t>
            </a:r>
            <a:r>
              <a:rPr lang="de-CH" err="1"/>
              <a:t>augue</a:t>
            </a:r>
            <a:r>
              <a:rPr lang="de-CH"/>
              <a:t> do </a:t>
            </a:r>
            <a:r>
              <a:rPr lang="de-CH" err="1"/>
              <a:t>consequipis</a:t>
            </a:r>
            <a:r>
              <a:rPr lang="de-CH"/>
              <a:t> </a:t>
            </a:r>
            <a:r>
              <a:rPr lang="de-CH" err="1"/>
              <a:t>nulputpat</a:t>
            </a:r>
            <a:r>
              <a:rPr lang="de-CH"/>
              <a:t> </a:t>
            </a:r>
            <a:r>
              <a:rPr lang="de-CH" err="1"/>
              <a:t>lum</a:t>
            </a:r>
            <a:r>
              <a:rPr lang="de-CH"/>
              <a:t> </a:t>
            </a:r>
            <a:r>
              <a:rPr lang="de-CH" err="1"/>
              <a:t>dolobore</a:t>
            </a:r>
            <a:r>
              <a:rPr lang="de-CH"/>
              <a:t> </a:t>
            </a:r>
            <a:r>
              <a:rPr lang="de-CH" err="1"/>
              <a:t>diodolorem</a:t>
            </a:r>
            <a:r>
              <a:rPr lang="de-CH"/>
              <a:t> </a:t>
            </a:r>
            <a:r>
              <a:rPr lang="de-CH" err="1"/>
              <a:t>nullam</a:t>
            </a:r>
            <a:r>
              <a:rPr lang="de-CH"/>
              <a:t>, </a:t>
            </a:r>
            <a:r>
              <a:rPr lang="de-CH" err="1"/>
              <a:t>susting</a:t>
            </a:r>
            <a:r>
              <a:rPr lang="de-CH"/>
              <a:t> </a:t>
            </a:r>
            <a:r>
              <a:rPr lang="de-CH" err="1"/>
              <a:t>eumsan</a:t>
            </a:r>
            <a:r>
              <a:rPr lang="de-CH"/>
              <a:t> </a:t>
            </a:r>
            <a:r>
              <a:rPr lang="de-CH" err="1"/>
              <a:t>veliquismod</a:t>
            </a:r>
            <a:r>
              <a:rPr lang="de-CH"/>
              <a:t> </a:t>
            </a:r>
            <a:r>
              <a:rPr lang="de-CH" err="1"/>
              <a:t>mincin</a:t>
            </a:r>
            <a:r>
              <a:rPr lang="de-CH"/>
              <a:t> </a:t>
            </a:r>
            <a:r>
              <a:rPr lang="de-CH" err="1"/>
              <a:t>ulluptat</a:t>
            </a:r>
            <a:r>
              <a:rPr lang="de-CH"/>
              <a:t>. </a:t>
            </a:r>
            <a:r>
              <a:rPr lang="de-CH" err="1"/>
              <a:t>Nulla</a:t>
            </a:r>
            <a:r>
              <a:rPr lang="de-CH"/>
              <a:t> </a:t>
            </a:r>
            <a:r>
              <a:rPr lang="de-CH" err="1"/>
              <a:t>commy</a:t>
            </a:r>
            <a:r>
              <a:rPr lang="de-CH"/>
              <a:t> </a:t>
            </a:r>
            <a:r>
              <a:rPr lang="de-CH" err="1"/>
              <a:t>niam</a:t>
            </a:r>
            <a:r>
              <a:rPr lang="de-CH"/>
              <a:t>, </a:t>
            </a:r>
            <a:r>
              <a:rPr lang="de-CH" err="1"/>
              <a:t>quismodit</a:t>
            </a:r>
            <a:r>
              <a:rPr lang="de-CH"/>
              <a:t> </a:t>
            </a:r>
            <a:r>
              <a:rPr lang="de-CH" err="1"/>
              <a:t>irilit</a:t>
            </a:r>
            <a:r>
              <a:rPr lang="de-CH"/>
              <a:t> </a:t>
            </a:r>
            <a:r>
              <a:rPr lang="de-CH" err="1"/>
              <a:t>incinim</a:t>
            </a:r>
            <a:r>
              <a:rPr lang="de-CH"/>
              <a:t> </a:t>
            </a:r>
            <a:r>
              <a:rPr lang="de-CH" err="1"/>
              <a:t>velisi</a:t>
            </a:r>
            <a:r>
              <a:rPr lang="de-CH"/>
              <a:t> </a:t>
            </a:r>
            <a:r>
              <a:rPr lang="de-CH" err="1"/>
              <a:t>exero</a:t>
            </a:r>
            <a:r>
              <a:rPr lang="de-CH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801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3163310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>
                <a:solidFill>
                  <a:schemeClr val="tx1"/>
                </a:solidFill>
              </a:defRPr>
            </a:lvl2pPr>
            <a:lvl3pPr>
              <a:buClrTx/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de-CH"/>
              <a:t>Grundschrift mit Aufzählung, Arial normal, 16 Punkt</a:t>
            </a:r>
          </a:p>
          <a:p>
            <a:pPr lvl="1"/>
            <a:r>
              <a:rPr lang="de-CH"/>
              <a:t>Ebene zwei, 16 Punkt</a:t>
            </a:r>
          </a:p>
          <a:p>
            <a:pPr lvl="2"/>
            <a:endParaRPr lang="de-CH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de-DE"/>
              <a:t>Titel, Arial, normal, 32 Punkt</a:t>
            </a:r>
          </a:p>
        </p:txBody>
      </p:sp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 userDrawn="1"/>
        </p:nvSpPr>
        <p:spPr bwMode="auto">
          <a:xfrm>
            <a:off x="1237323" y="4657056"/>
            <a:ext cx="1274102" cy="2613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124042" y="462648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659141" y="4861583"/>
            <a:ext cx="10750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de-CH" sz="80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de-DE" sz="90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55653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auto">
          <a:xfrm>
            <a:off x="1237323" y="4657056"/>
            <a:ext cx="1274102" cy="26133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hteck 10"/>
          <p:cNvSpPr/>
          <p:nvPr userDrawn="1"/>
        </p:nvSpPr>
        <p:spPr bwMode="auto">
          <a:xfrm>
            <a:off x="1124042" y="462648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7659141" y="4861583"/>
            <a:ext cx="10750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de-CH" sz="80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de-DE" sz="90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806700" y="884760"/>
            <a:ext cx="339067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32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24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de-CH" sz="280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de-CH" sz="1800" i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</a:t>
            </a:r>
            <a:endParaRPr lang="en-US" sz="1800" i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Grafik 11" descr="cid:image003.png@01D6CCB4.C6FA4B80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5774"/>
            <a:ext cx="3600000" cy="216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sz="quarter" idx="10" hasCustomPrompt="1"/>
          </p:nvPr>
        </p:nvSpPr>
        <p:spPr>
          <a:xfrm>
            <a:off x="684000" y="900000"/>
            <a:ext cx="5859146" cy="3619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CH" sz="3200" b="1" smtClean="0">
                <a:solidFill>
                  <a:schemeClr val="tx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 sz="2800"/>
            </a:lvl3pPr>
          </a:lstStyle>
          <a:p>
            <a:pPr lvl="0"/>
            <a:r>
              <a:rPr lang="de-CH"/>
              <a:t>Titel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1290227" y="3001610"/>
            <a:ext cx="228401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MeteoSvizzera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Via ai Monti 146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CH-6605 Locarno-Monti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T +41 58 460 92 22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www.meteosvizzera.ch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Rechteck 14"/>
          <p:cNvSpPr/>
          <p:nvPr userDrawn="1"/>
        </p:nvSpPr>
        <p:spPr>
          <a:xfrm>
            <a:off x="4014378" y="3001610"/>
            <a:ext cx="200542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7bis,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av</a:t>
            </a:r>
            <a:r>
              <a:rPr lang="de-DE" sz="1400">
                <a:solidFill>
                  <a:srgbClr val="000000"/>
                </a:solidFill>
                <a:latin typeface="Arial" charset="0"/>
              </a:rPr>
              <a:t>. de la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Paix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40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484528" y="3001610"/>
            <a:ext cx="21029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b="1" err="1">
                <a:solidFill>
                  <a:srgbClr val="000000"/>
                </a:solidFill>
                <a:latin typeface="Arial" charset="0"/>
              </a:rPr>
              <a:t>MétéoSuisse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de-DE" sz="140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de-DE" sz="1400" err="1">
                <a:solidFill>
                  <a:srgbClr val="000000"/>
                </a:solidFill>
                <a:latin typeface="Arial" charset="0"/>
              </a:rPr>
              <a:t>l‘Aérologie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CH-1530 Payerne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400" err="1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de-DE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277766" y="1217260"/>
            <a:ext cx="34412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 b="1" err="1">
                <a:solidFill>
                  <a:srgbClr val="000000"/>
                </a:solidFill>
                <a:latin typeface="Arial" charset="0"/>
              </a:rPr>
              <a:t>MeteoSchweiz</a:t>
            </a:r>
            <a:r>
              <a:rPr lang="de-DE" sz="1600" b="1">
                <a:solidFill>
                  <a:srgbClr val="000000"/>
                </a:solidFill>
                <a:latin typeface="Arial" charset="0"/>
              </a:rPr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Operation Center 1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CH-8058 Zürich-Flughafen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sz="1600">
                <a:solidFill>
                  <a:srgbClr val="000000"/>
                </a:solidFill>
                <a:latin typeface="Arial" charset="0"/>
              </a:rPr>
              <a:t>T +41 58 460 91 11 www.meteoschweiz.ch</a:t>
            </a:r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1331102" y="4557769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1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4" name="Gruppieren 13"/>
          <p:cNvGrpSpPr/>
          <p:nvPr userDrawn="1"/>
        </p:nvGrpSpPr>
        <p:grpSpPr>
          <a:xfrm>
            <a:off x="911188" y="362579"/>
            <a:ext cx="2011958" cy="523875"/>
            <a:chOff x="911188" y="362579"/>
            <a:chExt cx="2011958" cy="523875"/>
          </a:xfrm>
        </p:grpSpPr>
        <p:pic>
          <p:nvPicPr>
            <p:cNvPr id="17" name="Picture 37" descr="Logo_CMYK_pos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071" y="378454"/>
              <a:ext cx="1997075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18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210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618239" y="169008"/>
            <a:ext cx="7225118" cy="418846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633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233376" y="922686"/>
            <a:ext cx="8689415" cy="37108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661"/>
              </a:spcBef>
              <a:buNone/>
            </a:pPr>
            <a:endParaRPr lang="en-GB" sz="149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04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1618239" y="169008"/>
            <a:ext cx="7225118" cy="194236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2177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4222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618239" y="169008"/>
            <a:ext cx="7225118" cy="418846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GB" sz="1633" b="1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098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739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4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9144000" cy="1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9" r:id="rId3"/>
    <p:sldLayoutId id="2147483732" r:id="rId4"/>
    <p:sldLayoutId id="2147483730" r:id="rId5"/>
    <p:sldLayoutId id="2147483733" r:id="rId6"/>
    <p:sldLayoutId id="2147483734" r:id="rId7"/>
    <p:sldLayoutId id="2147483735" r:id="rId8"/>
    <p:sldLayoutId id="2147483736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1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Char char="•"/>
        <a:defRPr sz="21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Char char="•"/>
        <a:defRPr sz="21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data.ucar.edu/software/netcdf/" TargetMode="External"/><Relationship Id="rId2" Type="http://schemas.openxmlformats.org/officeDocument/2006/relationships/hyperlink" Target="https://cfconventions.org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dfgroup.org/solutions/hdf5/" TargetMode="External"/><Relationship Id="rId2" Type="http://schemas.openxmlformats.org/officeDocument/2006/relationships/hyperlink" Target="https://www.eumetnet.eu/wp-content/uploads/2021/07/ODIM_H5_v2.4.pdf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radlib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://lrose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mm.ucar.edu/wrf-release-information" TargetMode="External"/><Relationship Id="rId2" Type="http://schemas.openxmlformats.org/officeDocument/2006/relationships/hyperlink" Target="https://pytroll.github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twork-framework.org/public-website/" TargetMode="External"/><Relationship Id="rId5" Type="http://schemas.openxmlformats.org/officeDocument/2006/relationships/hyperlink" Target="https://metview.readthedocs.io/en/latest/" TargetMode="External"/><Relationship Id="rId4" Type="http://schemas.openxmlformats.org/officeDocument/2006/relationships/hyperlink" Target="https://unidata.github.io/MetPy/latest/index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radarscience.org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BDDA7E-7DF0-41D5-3187-6185908B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219" y="1161622"/>
            <a:ext cx="7617600" cy="1638000"/>
          </a:xfrm>
        </p:spPr>
        <p:txBody>
          <a:bodyPr lIns="91440" tIns="45720" rIns="91440" bIns="45720" anchor="t"/>
          <a:lstStyle/>
          <a:p>
            <a:r>
              <a:rPr lang="en-US" sz="3600" dirty="0"/>
              <a:t>Weather radar data processing: open-source tools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1A87E7-3B64-D786-7DD8-6B4990CF27AD}"/>
              </a:ext>
            </a:extLst>
          </p:cNvPr>
          <p:cNvSpPr txBox="1">
            <a:spLocks/>
          </p:cNvSpPr>
          <p:nvPr/>
        </p:nvSpPr>
        <p:spPr>
          <a:xfrm>
            <a:off x="1141219" y="3408264"/>
            <a:ext cx="7374628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B2B2B2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100">
                <a:solidFill>
                  <a:schemeClr val="tx1"/>
                </a:solidFill>
                <a:latin typeface="+mn-lt"/>
              </a:defRPr>
            </a:lvl9pPr>
          </a:lstStyle>
          <a:p>
            <a:pPr marL="0"/>
            <a:r>
              <a:rPr lang="en-US" sz="1800" dirty="0">
                <a:cs typeface="Arial"/>
              </a:rPr>
              <a:t>Daniel Wolfensberger, Jordi </a:t>
            </a:r>
            <a:r>
              <a:rPr lang="en-US" sz="1800" dirty="0" err="1">
                <a:cs typeface="Arial"/>
              </a:rPr>
              <a:t>Figueras</a:t>
            </a:r>
            <a:r>
              <a:rPr lang="en-US" sz="1800" dirty="0">
                <a:cs typeface="Arial"/>
              </a:rPr>
              <a:t> </a:t>
            </a:r>
            <a:r>
              <a:rPr lang="en-US" sz="1800" dirty="0" err="1">
                <a:cs typeface="Arial"/>
              </a:rPr>
              <a:t>i</a:t>
            </a:r>
            <a:r>
              <a:rPr lang="en-US" sz="1800" dirty="0">
                <a:cs typeface="Arial"/>
              </a:rPr>
              <a:t> Ventura</a:t>
            </a:r>
          </a:p>
        </p:txBody>
      </p:sp>
    </p:spTree>
    <p:extLst>
      <p:ext uri="{BB962C8B-B14F-4D97-AF65-F5344CB8AC3E}">
        <p14:creationId xmlns:p14="http://schemas.microsoft.com/office/powerpoint/2010/main" val="53881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8F8CF99-8F67-DAAD-A1BB-52574C28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Moment correction</a:t>
            </a:r>
          </a:p>
        </p:txBody>
      </p:sp>
      <p:sp>
        <p:nvSpPr>
          <p:cNvPr id="4" name="Organigramme : Procédé 3">
            <a:extLst>
              <a:ext uri="{FF2B5EF4-FFF2-40B4-BE49-F238E27FC236}">
                <a16:creationId xmlns:a16="http://schemas.microsoft.com/office/drawing/2014/main" id="{82DF61AB-6E0E-D32B-0E72-94D9EDF86178}"/>
              </a:ext>
            </a:extLst>
          </p:cNvPr>
          <p:cNvSpPr/>
          <p:nvPr/>
        </p:nvSpPr>
        <p:spPr>
          <a:xfrm>
            <a:off x="2331606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Noise &amp; bias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Corr.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4DBD213C-4A73-7538-6AC0-FF852F86CFFD}"/>
              </a:ext>
            </a:extLst>
          </p:cNvPr>
          <p:cNvSpPr/>
          <p:nvPr/>
        </p:nvSpPr>
        <p:spPr>
          <a:xfrm>
            <a:off x="3409583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Clutter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Filtering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Vis. Corr.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E0113D9F-FB5B-E314-A263-728DC934C759}"/>
              </a:ext>
            </a:extLst>
          </p:cNvPr>
          <p:cNvSpPr/>
          <p:nvPr/>
        </p:nvSpPr>
        <p:spPr>
          <a:xfrm>
            <a:off x="4596558" y="149535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processing</a:t>
            </a: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D779568D-CF47-5B0A-F357-CD3B8E41AE6E}"/>
              </a:ext>
            </a:extLst>
          </p:cNvPr>
          <p:cNvSpPr/>
          <p:nvPr/>
        </p:nvSpPr>
        <p:spPr>
          <a:xfrm>
            <a:off x="4596558" y="2254910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ML detection</a:t>
            </a:r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406D4E7A-10E2-F10D-8DC2-891800BB4320}"/>
              </a:ext>
            </a:extLst>
          </p:cNvPr>
          <p:cNvSpPr/>
          <p:nvPr/>
        </p:nvSpPr>
        <p:spPr>
          <a:xfrm>
            <a:off x="5761488" y="188603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Att. Corr.</a:t>
            </a:r>
          </a:p>
        </p:txBody>
      </p:sp>
      <p:sp>
        <p:nvSpPr>
          <p:cNvPr id="9" name="Organigramme : Données 8">
            <a:extLst>
              <a:ext uri="{FF2B5EF4-FFF2-40B4-BE49-F238E27FC236}">
                <a16:creationId xmlns:a16="http://schemas.microsoft.com/office/drawing/2014/main" id="{0F0EDA59-B655-CC6A-A0EF-565DD8D39550}"/>
              </a:ext>
            </a:extLst>
          </p:cNvPr>
          <p:cNvSpPr/>
          <p:nvPr/>
        </p:nvSpPr>
        <p:spPr>
          <a:xfrm>
            <a:off x="1179658" y="1938694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Raw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10" name="Organigramme : Procédé 9">
            <a:extLst>
              <a:ext uri="{FF2B5EF4-FFF2-40B4-BE49-F238E27FC236}">
                <a16:creationId xmlns:a16="http://schemas.microsoft.com/office/drawing/2014/main" id="{52F1AA22-4A4E-32D6-48CC-948D32CB970A}"/>
              </a:ext>
            </a:extLst>
          </p:cNvPr>
          <p:cNvSpPr/>
          <p:nvPr/>
        </p:nvSpPr>
        <p:spPr>
          <a:xfrm>
            <a:off x="4596558" y="809769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de-aliasing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59B377B-5347-4D4F-054B-AE19C2989A29}"/>
              </a:ext>
            </a:extLst>
          </p:cNvPr>
          <p:cNvCxnSpPr>
            <a:stCxn id="9" idx="5"/>
            <a:endCxn id="4" idx="1"/>
          </p:cNvCxnSpPr>
          <p:nvPr/>
        </p:nvCxnSpPr>
        <p:spPr>
          <a:xfrm>
            <a:off x="2059724" y="2130970"/>
            <a:ext cx="272127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7FA376A-025F-3B77-27A6-E846009EDA3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188893" y="2130970"/>
            <a:ext cx="22093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24C076B5-C665-D1CB-2CA2-50A0431FACDE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266870" y="1740293"/>
            <a:ext cx="329933" cy="390923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B7F13E4C-9108-B046-4E33-AEA5CEA9412E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4266870" y="2130971"/>
            <a:ext cx="329933" cy="369123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809A1B7C-CD4A-4A48-6079-7C35B8D0DD8B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4266870" y="1054708"/>
            <a:ext cx="329933" cy="1076507"/>
          </a:xfrm>
          <a:prstGeom prst="bentConnector3">
            <a:avLst>
              <a:gd name="adj1" fmla="val 50074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6DD67769-887B-B7F3-6A27-A965C42E7B8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453845" y="1740293"/>
            <a:ext cx="307888" cy="390923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71ACA59C-A31C-F762-86D7-071C39571E1B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5453845" y="2130971"/>
            <a:ext cx="307888" cy="369123"/>
          </a:xfrm>
          <a:prstGeom prst="bentConnector3">
            <a:avLst>
              <a:gd name="adj1" fmla="val 50000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534A5997-28D0-6983-32CA-D663E98ED26A}"/>
              </a:ext>
            </a:extLst>
          </p:cNvPr>
          <p:cNvSpPr/>
          <p:nvPr/>
        </p:nvSpPr>
        <p:spPr>
          <a:xfrm>
            <a:off x="6739775" y="1518623"/>
            <a:ext cx="1200202" cy="1224696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Zh_corr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ZDR_corr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PhiDP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KDP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Adp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4695B7C-EBB4-3ACA-9918-B18F9DB36AB8}"/>
              </a:ext>
            </a:extLst>
          </p:cNvPr>
          <p:cNvCxnSpPr>
            <a:stCxn id="8" idx="3"/>
            <a:endCxn id="18" idx="2"/>
          </p:cNvCxnSpPr>
          <p:nvPr/>
        </p:nvCxnSpPr>
        <p:spPr>
          <a:xfrm>
            <a:off x="6618775" y="2130970"/>
            <a:ext cx="24126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0" name="Organigramme : Données 19">
            <a:extLst>
              <a:ext uri="{FF2B5EF4-FFF2-40B4-BE49-F238E27FC236}">
                <a16:creationId xmlns:a16="http://schemas.microsoft.com/office/drawing/2014/main" id="{EEDA24BC-BECE-4A2B-CB60-2AC6A22F6252}"/>
              </a:ext>
            </a:extLst>
          </p:cNvPr>
          <p:cNvSpPr/>
          <p:nvPr/>
        </p:nvSpPr>
        <p:spPr>
          <a:xfrm>
            <a:off x="5833501" y="862431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_corr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D2A9152-41E8-0FB7-0D9C-B03E164912D5}"/>
              </a:ext>
            </a:extLst>
          </p:cNvPr>
          <p:cNvCxnSpPr>
            <a:stCxn id="10" idx="0"/>
            <a:endCxn id="20" idx="2"/>
          </p:cNvCxnSpPr>
          <p:nvPr/>
        </p:nvCxnSpPr>
        <p:spPr>
          <a:xfrm>
            <a:off x="5453845" y="1054708"/>
            <a:ext cx="477876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Données 21">
            <a:extLst>
              <a:ext uri="{FF2B5EF4-FFF2-40B4-BE49-F238E27FC236}">
                <a16:creationId xmlns:a16="http://schemas.microsoft.com/office/drawing/2014/main" id="{200DD1EC-A93E-3DA0-544E-16DF90673B89}"/>
              </a:ext>
            </a:extLst>
          </p:cNvPr>
          <p:cNvSpPr/>
          <p:nvPr/>
        </p:nvSpPr>
        <p:spPr>
          <a:xfrm>
            <a:off x="4535323" y="2991932"/>
            <a:ext cx="979756" cy="384554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757B35B-B19D-8FD6-1E83-03C136CEB13E}"/>
              </a:ext>
            </a:extLst>
          </p:cNvPr>
          <p:cNvCxnSpPr>
            <a:stCxn id="22" idx="1"/>
            <a:endCxn id="7" idx="2"/>
          </p:cNvCxnSpPr>
          <p:nvPr/>
        </p:nvCxnSpPr>
        <p:spPr>
          <a:xfrm flipV="1">
            <a:off x="5025201" y="2744788"/>
            <a:ext cx="245" cy="247388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24" name="Picture 1">
            <a:extLst>
              <a:ext uri="{FF2B5EF4-FFF2-40B4-BE49-F238E27FC236}">
                <a16:creationId xmlns:a16="http://schemas.microsoft.com/office/drawing/2014/main" id="{2E39A4FB-39D5-547A-D0A8-251C3FF75AC8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99253" y="2871911"/>
            <a:ext cx="1836798" cy="1836798"/>
          </a:xfrm>
          <a:prstGeom prst="rect">
            <a:avLst/>
          </a:prstGeom>
          <a:ln w="0">
            <a:noFill/>
          </a:ln>
        </p:spPr>
      </p:pic>
      <p:pic>
        <p:nvPicPr>
          <p:cNvPr id="25" name="Picture 14">
            <a:extLst>
              <a:ext uri="{FF2B5EF4-FFF2-40B4-BE49-F238E27FC236}">
                <a16:creationId xmlns:a16="http://schemas.microsoft.com/office/drawing/2014/main" id="{2D156F91-1AEC-4EB8-5ED7-86ABE9A19D4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77590" y="2871911"/>
            <a:ext cx="1836798" cy="1836798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87509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D9A01D8-490C-6E3C-D82F-3609117E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Gate-based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sp>
        <p:nvSpPr>
          <p:cNvPr id="4" name="Organigramme : Données 3">
            <a:extLst>
              <a:ext uri="{FF2B5EF4-FFF2-40B4-BE49-F238E27FC236}">
                <a16:creationId xmlns:a16="http://schemas.microsoft.com/office/drawing/2014/main" id="{94CDAE59-BE5A-CB4A-258E-138FAE48FAE6}"/>
              </a:ext>
            </a:extLst>
          </p:cNvPr>
          <p:cNvSpPr/>
          <p:nvPr/>
        </p:nvSpPr>
        <p:spPr>
          <a:xfrm>
            <a:off x="1081682" y="2862604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moments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AF39C674-7A64-8642-76B6-773E4DA25594}"/>
              </a:ext>
            </a:extLst>
          </p:cNvPr>
          <p:cNvSpPr/>
          <p:nvPr/>
        </p:nvSpPr>
        <p:spPr>
          <a:xfrm>
            <a:off x="2343853" y="3429393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Hydro.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Class.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F4ABED85-FA5E-F414-2456-B4096EEE2C2B}"/>
              </a:ext>
            </a:extLst>
          </p:cNvPr>
          <p:cNvSpPr/>
          <p:nvPr/>
        </p:nvSpPr>
        <p:spPr>
          <a:xfrm>
            <a:off x="2343853" y="218877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VPR corr.</a:t>
            </a: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ED24ABFE-74A4-D180-45E5-C986039A88D7}"/>
              </a:ext>
            </a:extLst>
          </p:cNvPr>
          <p:cNvSpPr/>
          <p:nvPr/>
        </p:nvSpPr>
        <p:spPr>
          <a:xfrm>
            <a:off x="3654522" y="280994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RR retrieval</a:t>
            </a:r>
          </a:p>
        </p:txBody>
      </p:sp>
      <p:sp>
        <p:nvSpPr>
          <p:cNvPr id="8" name="Organigramme : Procédé 7">
            <a:extLst>
              <a:ext uri="{FF2B5EF4-FFF2-40B4-BE49-F238E27FC236}">
                <a16:creationId xmlns:a16="http://schemas.microsoft.com/office/drawing/2014/main" id="{D7053ADA-13CD-7659-9030-7BAFDBE7F131}"/>
              </a:ext>
            </a:extLst>
          </p:cNvPr>
          <p:cNvSpPr/>
          <p:nvPr/>
        </p:nvSpPr>
        <p:spPr>
          <a:xfrm>
            <a:off x="2343853" y="1609005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Wind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estimate</a:t>
            </a:r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4AC90203-F631-8C49-7803-FB162244B7E3}"/>
              </a:ext>
            </a:extLst>
          </p:cNvPr>
          <p:cNvSpPr/>
          <p:nvPr/>
        </p:nvSpPr>
        <p:spPr>
          <a:xfrm>
            <a:off x="2343853" y="980492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Detect.</a:t>
            </a: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949DCFA0-6AAB-9A4C-E396-4CFB73A24B38}"/>
              </a:ext>
            </a:extLst>
          </p:cNvPr>
          <p:cNvCxnSpPr>
            <a:stCxn id="4" idx="5"/>
            <a:endCxn id="6" idx="1"/>
          </p:cNvCxnSpPr>
          <p:nvPr/>
        </p:nvCxnSpPr>
        <p:spPr>
          <a:xfrm flipV="1">
            <a:off x="1961748" y="2433715"/>
            <a:ext cx="382350" cy="621410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7C5F5A11-9C96-03EF-05B1-100441ABF7E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961748" y="3054881"/>
            <a:ext cx="382350" cy="619696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F5AEC98D-346A-FB9F-E842-7162720DD0F5}"/>
              </a:ext>
            </a:extLst>
          </p:cNvPr>
          <p:cNvCxnSpPr>
            <a:stCxn id="4" idx="5"/>
            <a:endCxn id="8" idx="1"/>
          </p:cNvCxnSpPr>
          <p:nvPr/>
        </p:nvCxnSpPr>
        <p:spPr>
          <a:xfrm flipV="1">
            <a:off x="1961748" y="1853945"/>
            <a:ext cx="382350" cy="1201181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9137B47C-8914-B64A-1234-074F069D8D5D}"/>
              </a:ext>
            </a:extLst>
          </p:cNvPr>
          <p:cNvCxnSpPr>
            <a:stCxn id="4" idx="5"/>
            <a:endCxn id="9" idx="1"/>
          </p:cNvCxnSpPr>
          <p:nvPr/>
        </p:nvCxnSpPr>
        <p:spPr>
          <a:xfrm flipV="1">
            <a:off x="1961748" y="1225431"/>
            <a:ext cx="382350" cy="1829695"/>
          </a:xfrm>
          <a:prstGeom prst="bentConnector3">
            <a:avLst>
              <a:gd name="adj1" fmla="val 63076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A9229A6E-3561-F154-1DAB-4208FA8B9B6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201140" y="2433715"/>
            <a:ext cx="453627" cy="621410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BBDE5BB9-81D9-AB39-A2EF-952BDA0857D5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01140" y="3054881"/>
            <a:ext cx="453627" cy="619696"/>
          </a:xfrm>
          <a:prstGeom prst="bentConnector3">
            <a:avLst>
              <a:gd name="adj1" fmla="val 50027"/>
            </a:avLst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6" name="Organigramme : Données 15">
            <a:extLst>
              <a:ext uri="{FF2B5EF4-FFF2-40B4-BE49-F238E27FC236}">
                <a16:creationId xmlns:a16="http://schemas.microsoft.com/office/drawing/2014/main" id="{90D07C7B-AFF9-36A9-43CA-4F61A99B32D0}"/>
              </a:ext>
            </a:extLst>
          </p:cNvPr>
          <p:cNvSpPr/>
          <p:nvPr/>
        </p:nvSpPr>
        <p:spPr>
          <a:xfrm>
            <a:off x="4682287" y="2862604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hydroclass</a:t>
            </a:r>
          </a:p>
        </p:txBody>
      </p:sp>
      <p:sp>
        <p:nvSpPr>
          <p:cNvPr id="17" name="Organigramme : Données 16">
            <a:extLst>
              <a:ext uri="{FF2B5EF4-FFF2-40B4-BE49-F238E27FC236}">
                <a16:creationId xmlns:a16="http://schemas.microsoft.com/office/drawing/2014/main" id="{2B082E57-CD13-F8F5-320B-354440CC0310}"/>
              </a:ext>
            </a:extLst>
          </p:cNvPr>
          <p:cNvSpPr/>
          <p:nvPr/>
        </p:nvSpPr>
        <p:spPr>
          <a:xfrm>
            <a:off x="3457836" y="1661667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u,v,w</a:t>
            </a:r>
          </a:p>
        </p:txBody>
      </p: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2B6D0D60-5AFC-8837-8893-6563C4063387}"/>
              </a:ext>
            </a:extLst>
          </p:cNvPr>
          <p:cNvSpPr/>
          <p:nvPr/>
        </p:nvSpPr>
        <p:spPr>
          <a:xfrm>
            <a:off x="3457836" y="1033154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Turbulence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B139B12-8B6F-0813-B189-DB5475F0F3A6}"/>
              </a:ext>
            </a:extLst>
          </p:cNvPr>
          <p:cNvCxnSpPr>
            <a:stCxn id="7" idx="3"/>
            <a:endCxn id="16" idx="2"/>
          </p:cNvCxnSpPr>
          <p:nvPr/>
        </p:nvCxnSpPr>
        <p:spPr>
          <a:xfrm>
            <a:off x="4511809" y="3054881"/>
            <a:ext cx="280945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86BCFAB-6AF3-A981-7A2A-33560575C55A}"/>
              </a:ext>
            </a:extLst>
          </p:cNvPr>
          <p:cNvCxnSpPr>
            <a:stCxn id="9" idx="3"/>
            <a:endCxn id="18" idx="2"/>
          </p:cNvCxnSpPr>
          <p:nvPr/>
        </p:nvCxnSpPr>
        <p:spPr>
          <a:xfrm>
            <a:off x="3201140" y="1225431"/>
            <a:ext cx="36716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881B3F93-B208-55EA-985C-488556C07151}"/>
              </a:ext>
            </a:extLst>
          </p:cNvPr>
          <p:cNvCxnSpPr>
            <a:stCxn id="8" idx="3"/>
            <a:endCxn id="17" idx="2"/>
          </p:cNvCxnSpPr>
          <p:nvPr/>
        </p:nvCxnSpPr>
        <p:spPr>
          <a:xfrm>
            <a:off x="3201140" y="1853944"/>
            <a:ext cx="36716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Données 21">
            <a:extLst>
              <a:ext uri="{FF2B5EF4-FFF2-40B4-BE49-F238E27FC236}">
                <a16:creationId xmlns:a16="http://schemas.microsoft.com/office/drawing/2014/main" id="{17D7C29A-B7F2-02D9-9F60-FD1987C5C02F}"/>
              </a:ext>
            </a:extLst>
          </p:cNvPr>
          <p:cNvSpPr/>
          <p:nvPr/>
        </p:nvSpPr>
        <p:spPr>
          <a:xfrm>
            <a:off x="2282618" y="2871176"/>
            <a:ext cx="979756" cy="367409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4EA17B-B888-4990-A48D-25E7CF158435}"/>
              </a:ext>
            </a:extLst>
          </p:cNvPr>
          <p:cNvCxnSpPr>
            <a:stCxn id="22" idx="1"/>
            <a:endCxn id="6" idx="2"/>
          </p:cNvCxnSpPr>
          <p:nvPr/>
        </p:nvCxnSpPr>
        <p:spPr>
          <a:xfrm flipV="1">
            <a:off x="2772496" y="2678654"/>
            <a:ext cx="245" cy="192767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82D13FE-12A2-B76E-D1C1-D9CF4ECE0132}"/>
              </a:ext>
            </a:extLst>
          </p:cNvPr>
          <p:cNvCxnSpPr>
            <a:stCxn id="22" idx="4"/>
            <a:endCxn id="5" idx="0"/>
          </p:cNvCxnSpPr>
          <p:nvPr/>
        </p:nvCxnSpPr>
        <p:spPr>
          <a:xfrm>
            <a:off x="2772496" y="3238585"/>
            <a:ext cx="245" cy="191052"/>
          </a:xfrm>
          <a:prstGeom prst="straightConnector1">
            <a:avLst/>
          </a:prstGeom>
          <a:ln w="36000" cap="rnd">
            <a:solidFill>
              <a:srgbClr val="000000"/>
            </a:solidFill>
            <a:prstDash val="sysDash"/>
            <a:round/>
            <a:tailEnd type="triangle" w="med" len="med"/>
          </a:ln>
        </p:spPr>
      </p:cxnSp>
      <p:pic>
        <p:nvPicPr>
          <p:cNvPr id="25" name="Picture 7">
            <a:extLst>
              <a:ext uri="{FF2B5EF4-FFF2-40B4-BE49-F238E27FC236}">
                <a16:creationId xmlns:a16="http://schemas.microsoft.com/office/drawing/2014/main" id="{8144B9B8-98E1-3E77-EA56-5CA9AB61300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833745" y="2107946"/>
            <a:ext cx="2196369" cy="2196124"/>
          </a:xfrm>
          <a:prstGeom prst="rect">
            <a:avLst/>
          </a:prstGeom>
          <a:ln w="0">
            <a:noFill/>
          </a:ln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96F34E46-C45E-88FE-5168-D21B0DEFC3B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25662" y="1203141"/>
            <a:ext cx="2196369" cy="878352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8594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9BCE4E0-FB79-A6A0-F89B-6C96BC51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Radar-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products</a:t>
            </a:r>
            <a:endParaRPr lang="fr-FR" dirty="0"/>
          </a:p>
        </p:txBody>
      </p:sp>
      <p:sp>
        <p:nvSpPr>
          <p:cNvPr id="4" name="Organigramme : Multidocument 3">
            <a:extLst>
              <a:ext uri="{FF2B5EF4-FFF2-40B4-BE49-F238E27FC236}">
                <a16:creationId xmlns:a16="http://schemas.microsoft.com/office/drawing/2014/main" id="{E6EECC0C-E070-4B98-3523-E60A09CC14C4}"/>
              </a:ext>
            </a:extLst>
          </p:cNvPr>
          <p:cNvSpPr/>
          <p:nvPr/>
        </p:nvSpPr>
        <p:spPr>
          <a:xfrm>
            <a:off x="1424596" y="930769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eRR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3D5E0309-F82D-FEC6-D16D-74E685013F5F}"/>
              </a:ext>
            </a:extLst>
          </p:cNvPr>
          <p:cNvSpPr/>
          <p:nvPr/>
        </p:nvSpPr>
        <p:spPr>
          <a:xfrm>
            <a:off x="2566013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477B6AC5-E0BE-D92A-835E-1853EC0DA21F}"/>
              </a:ext>
            </a:extLst>
          </p:cNvPr>
          <p:cNvSpPr/>
          <p:nvPr/>
        </p:nvSpPr>
        <p:spPr>
          <a:xfrm>
            <a:off x="3707429" y="992004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Organigramme : Procédé 6">
            <a:extLst>
              <a:ext uri="{FF2B5EF4-FFF2-40B4-BE49-F238E27FC236}">
                <a16:creationId xmlns:a16="http://schemas.microsoft.com/office/drawing/2014/main" id="{B8C7772E-85EA-0662-7593-AC879D82845E}"/>
              </a:ext>
            </a:extLst>
          </p:cNvPr>
          <p:cNvSpPr/>
          <p:nvPr/>
        </p:nvSpPr>
        <p:spPr>
          <a:xfrm>
            <a:off x="5745567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Accumul.</a:t>
            </a:r>
          </a:p>
        </p:txBody>
      </p:sp>
      <p:sp>
        <p:nvSpPr>
          <p:cNvPr id="8" name="Organigramme : Données 7">
            <a:extLst>
              <a:ext uri="{FF2B5EF4-FFF2-40B4-BE49-F238E27FC236}">
                <a16:creationId xmlns:a16="http://schemas.microsoft.com/office/drawing/2014/main" id="{F1A229B7-31DA-8090-3A27-E5532C1978BB}"/>
              </a:ext>
            </a:extLst>
          </p:cNvPr>
          <p:cNvSpPr/>
          <p:nvPr/>
        </p:nvSpPr>
        <p:spPr>
          <a:xfrm>
            <a:off x="6813257" y="1044666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Raccu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RR</a:t>
            </a:r>
          </a:p>
        </p:txBody>
      </p:sp>
      <p:sp>
        <p:nvSpPr>
          <p:cNvPr id="9" name="Organigramme : Procédé 8">
            <a:extLst>
              <a:ext uri="{FF2B5EF4-FFF2-40B4-BE49-F238E27FC236}">
                <a16:creationId xmlns:a16="http://schemas.microsoft.com/office/drawing/2014/main" id="{72B56F45-85EA-7186-8385-6C828598CF08}"/>
              </a:ext>
            </a:extLst>
          </p:cNvPr>
          <p:cNvSpPr/>
          <p:nvPr/>
        </p:nvSpPr>
        <p:spPr>
          <a:xfrm>
            <a:off x="4604151" y="992004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Level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Extract.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F748862-809F-8775-CACC-9D47626D1967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81884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0896CCAD-D845-DECA-8477-8EEF8AB7E80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423300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575CF49-C06C-8AC4-A756-E212016096D5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319777" y="1236943"/>
            <a:ext cx="28461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3722EA2-80F9-B748-C71E-EF0CD5E28EEA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5461438" y="1236943"/>
            <a:ext cx="284374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91EF478B-2CAB-E4F8-709F-9C852B88511F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6602854" y="1236943"/>
            <a:ext cx="32087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15" name="Organigramme : Multidocument 14">
            <a:extLst>
              <a:ext uri="{FF2B5EF4-FFF2-40B4-BE49-F238E27FC236}">
                <a16:creationId xmlns:a16="http://schemas.microsoft.com/office/drawing/2014/main" id="{A3209477-452C-1C57-1E46-B35EBD740920}"/>
              </a:ext>
            </a:extLst>
          </p:cNvPr>
          <p:cNvSpPr/>
          <p:nvPr/>
        </p:nvSpPr>
        <p:spPr>
          <a:xfrm>
            <a:off x="1424841" y="1744701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Organigramme : Procédé 15">
            <a:extLst>
              <a:ext uri="{FF2B5EF4-FFF2-40B4-BE49-F238E27FC236}">
                <a16:creationId xmlns:a16="http://schemas.microsoft.com/office/drawing/2014/main" id="{5E36DF57-ED94-5F07-79AC-17E8E4CD5CAB}"/>
              </a:ext>
            </a:extLst>
          </p:cNvPr>
          <p:cNvSpPr/>
          <p:nvPr/>
        </p:nvSpPr>
        <p:spPr>
          <a:xfrm>
            <a:off x="2566013" y="180593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3258DD73-B056-02FB-E0CE-95544C607F28}"/>
              </a:ext>
            </a:extLst>
          </p:cNvPr>
          <p:cNvSpPr/>
          <p:nvPr/>
        </p:nvSpPr>
        <p:spPr>
          <a:xfrm>
            <a:off x="3707674" y="1805936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Organigramme : Données 17">
            <a:extLst>
              <a:ext uri="{FF2B5EF4-FFF2-40B4-BE49-F238E27FC236}">
                <a16:creationId xmlns:a16="http://schemas.microsoft.com/office/drawing/2014/main" id="{28DBCF33-CFBD-C9E3-6512-02214446028A}"/>
              </a:ext>
            </a:extLst>
          </p:cNvPr>
          <p:cNvSpPr/>
          <p:nvPr/>
        </p:nvSpPr>
        <p:spPr>
          <a:xfrm>
            <a:off x="4511074" y="1858598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3D-winds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22C2451-2530-7035-DBB3-C7556C94E418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2282128" y="2050875"/>
            <a:ext cx="28412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B0398E3F-707B-09E5-43F6-0974491148B2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3423300" y="2050875"/>
            <a:ext cx="28461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EF4C534-A752-C7AD-C382-CDBDA2E6C7A9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>
            <a:off x="4320022" y="2050875"/>
            <a:ext cx="30152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2" name="Organigramme : Multidocument 21">
            <a:extLst>
              <a:ext uri="{FF2B5EF4-FFF2-40B4-BE49-F238E27FC236}">
                <a16:creationId xmlns:a16="http://schemas.microsoft.com/office/drawing/2014/main" id="{8A1A8E5B-E981-1BC4-3B3E-245076EF0D2E}"/>
              </a:ext>
            </a:extLst>
          </p:cNvPr>
          <p:cNvSpPr/>
          <p:nvPr/>
        </p:nvSpPr>
        <p:spPr>
          <a:xfrm>
            <a:off x="1425086" y="2509646"/>
            <a:ext cx="857287" cy="612348"/>
          </a:xfrm>
          <a:prstGeom prst="flowChartMultidocumen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</p:txBody>
      </p:sp>
      <p:sp>
        <p:nvSpPr>
          <p:cNvPr id="23" name="Organigramme : Procédé 22">
            <a:extLst>
              <a:ext uri="{FF2B5EF4-FFF2-40B4-BE49-F238E27FC236}">
                <a16:creationId xmlns:a16="http://schemas.microsoft.com/office/drawing/2014/main" id="{3652C67B-FDE1-6B19-43B8-12C661A856EA}"/>
              </a:ext>
            </a:extLst>
          </p:cNvPr>
          <p:cNvSpPr/>
          <p:nvPr/>
        </p:nvSpPr>
        <p:spPr>
          <a:xfrm>
            <a:off x="2566258" y="2570881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3D grid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mapping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EEC587E-5ED9-EB27-9B00-B883E0A754E3}"/>
              </a:ext>
            </a:extLst>
          </p:cNvPr>
          <p:cNvSpPr/>
          <p:nvPr/>
        </p:nvSpPr>
        <p:spPr>
          <a:xfrm>
            <a:off x="3715512" y="2570881"/>
            <a:ext cx="612348" cy="489878"/>
          </a:xfrm>
          <a:prstGeom prst="cube">
            <a:avLst>
              <a:gd name="adj" fmla="val 25000"/>
            </a:avLst>
          </a:prstGeom>
          <a:noFill/>
          <a:ln w="36000">
            <a:solidFill>
              <a:srgbClr val="C9211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Organigramme : Données 24">
            <a:extLst>
              <a:ext uri="{FF2B5EF4-FFF2-40B4-BE49-F238E27FC236}">
                <a16:creationId xmlns:a16="http://schemas.microsoft.com/office/drawing/2014/main" id="{F90A79F3-7BD6-A7A6-2545-65002DBAB28F}"/>
              </a:ext>
            </a:extLst>
          </p:cNvPr>
          <p:cNvSpPr/>
          <p:nvPr/>
        </p:nvSpPr>
        <p:spPr>
          <a:xfrm>
            <a:off x="5613545" y="2623543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MESH</a:t>
            </a:r>
          </a:p>
        </p:txBody>
      </p:sp>
      <p:sp>
        <p:nvSpPr>
          <p:cNvPr id="26" name="Organigramme : Données 25">
            <a:extLst>
              <a:ext uri="{FF2B5EF4-FFF2-40B4-BE49-F238E27FC236}">
                <a16:creationId xmlns:a16="http://schemas.microsoft.com/office/drawing/2014/main" id="{0EB7DA3A-26B6-9C63-F0F6-1159E104FC68}"/>
              </a:ext>
            </a:extLst>
          </p:cNvPr>
          <p:cNvSpPr/>
          <p:nvPr/>
        </p:nvSpPr>
        <p:spPr>
          <a:xfrm>
            <a:off x="4536058" y="3189842"/>
            <a:ext cx="979756" cy="367409"/>
          </a:xfrm>
          <a:prstGeom prst="flowChartInputOutput">
            <a:avLst/>
          </a:prstGeom>
          <a:noFill/>
          <a:ln w="36000" cap="rnd">
            <a:solidFill>
              <a:srgbClr val="18A303"/>
            </a:solidFill>
            <a:prstDash val="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Iso-0° alt.</a:t>
            </a:r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541F58A-DF58-F53D-4335-1DD2A756219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282373" y="2815820"/>
            <a:ext cx="284129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B2946C6-D2C1-D944-E200-90C5D47FB984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423545" y="2815820"/>
            <a:ext cx="292212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29" name="Organigramme : Données 28">
            <a:extLst>
              <a:ext uri="{FF2B5EF4-FFF2-40B4-BE49-F238E27FC236}">
                <a16:creationId xmlns:a16="http://schemas.microsoft.com/office/drawing/2014/main" id="{3FA50965-4D54-BB1F-44CD-A75D13125405}"/>
              </a:ext>
            </a:extLst>
          </p:cNvPr>
          <p:cNvSpPr/>
          <p:nvPr/>
        </p:nvSpPr>
        <p:spPr>
          <a:xfrm>
            <a:off x="1326621" y="3652532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Processed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Pol. Mom.</a:t>
            </a:r>
          </a:p>
        </p:txBody>
      </p:sp>
      <p:sp>
        <p:nvSpPr>
          <p:cNvPr id="30" name="Organigramme : Procédé 29">
            <a:extLst>
              <a:ext uri="{FF2B5EF4-FFF2-40B4-BE49-F238E27FC236}">
                <a16:creationId xmlns:a16="http://schemas.microsoft.com/office/drawing/2014/main" id="{3F1B950F-223C-6BF6-53A0-763638537C55}"/>
              </a:ext>
            </a:extLst>
          </p:cNvPr>
          <p:cNvSpPr/>
          <p:nvPr/>
        </p:nvSpPr>
        <p:spPr>
          <a:xfrm>
            <a:off x="2566503" y="3599870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QVP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7EE218C-1296-840B-6A48-FAB4EC92F867}"/>
              </a:ext>
            </a:extLst>
          </p:cNvPr>
          <p:cNvCxnSpPr>
            <a:stCxn id="29" idx="5"/>
            <a:endCxn id="30" idx="1"/>
          </p:cNvCxnSpPr>
          <p:nvPr/>
        </p:nvCxnSpPr>
        <p:spPr>
          <a:xfrm>
            <a:off x="2206687" y="3844809"/>
            <a:ext cx="36006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2" name="Organigramme : Données 31">
            <a:extLst>
              <a:ext uri="{FF2B5EF4-FFF2-40B4-BE49-F238E27FC236}">
                <a16:creationId xmlns:a16="http://schemas.microsoft.com/office/drawing/2014/main" id="{92EC0A02-A3DA-7CDD-8372-CCE0F03DD39E}"/>
              </a:ext>
            </a:extLst>
          </p:cNvPr>
          <p:cNvSpPr/>
          <p:nvPr/>
        </p:nvSpPr>
        <p:spPr>
          <a:xfrm>
            <a:off x="3580795" y="3652532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Pol. Data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TS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BC033FA4-05F2-255A-9683-FCBCB630BD5D}"/>
              </a:ext>
            </a:extLst>
          </p:cNvPr>
          <p:cNvCxnSpPr>
            <a:stCxn id="30" idx="3"/>
            <a:endCxn id="32" idx="2"/>
          </p:cNvCxnSpPr>
          <p:nvPr/>
        </p:nvCxnSpPr>
        <p:spPr>
          <a:xfrm>
            <a:off x="3423790" y="3844809"/>
            <a:ext cx="26747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4" name="Organigramme : Procédé 33">
            <a:extLst>
              <a:ext uri="{FF2B5EF4-FFF2-40B4-BE49-F238E27FC236}">
                <a16:creationId xmlns:a16="http://schemas.microsoft.com/office/drawing/2014/main" id="{B72A47CF-D6FB-02DC-562F-2FFF2963BC2B}"/>
              </a:ext>
            </a:extLst>
          </p:cNvPr>
          <p:cNvSpPr/>
          <p:nvPr/>
        </p:nvSpPr>
        <p:spPr>
          <a:xfrm>
            <a:off x="2566503" y="4187969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VAD</a:t>
            </a:r>
          </a:p>
        </p:txBody>
      </p:sp>
      <p:sp>
        <p:nvSpPr>
          <p:cNvPr id="35" name="Organigramme : Données 34">
            <a:extLst>
              <a:ext uri="{FF2B5EF4-FFF2-40B4-BE49-F238E27FC236}">
                <a16:creationId xmlns:a16="http://schemas.microsoft.com/office/drawing/2014/main" id="{1BB1D6E2-133F-110C-20E3-35303FEA0283}"/>
              </a:ext>
            </a:extLst>
          </p:cNvPr>
          <p:cNvSpPr/>
          <p:nvPr/>
        </p:nvSpPr>
        <p:spPr>
          <a:xfrm>
            <a:off x="1326621" y="4240631"/>
            <a:ext cx="97975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deal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Organigramme : Données 35">
            <a:extLst>
              <a:ext uri="{FF2B5EF4-FFF2-40B4-BE49-F238E27FC236}">
                <a16:creationId xmlns:a16="http://schemas.microsoft.com/office/drawing/2014/main" id="{2BB09B21-652D-0285-8DBE-EE7D0CF9F13A}"/>
              </a:ext>
            </a:extLst>
          </p:cNvPr>
          <p:cNvSpPr/>
          <p:nvPr/>
        </p:nvSpPr>
        <p:spPr>
          <a:xfrm>
            <a:off x="3581040" y="4240631"/>
            <a:ext cx="1102226" cy="384554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Wind TS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313A6E13-CDBF-EA8C-B40C-831DF2F72B37}"/>
              </a:ext>
            </a:extLst>
          </p:cNvPr>
          <p:cNvCxnSpPr>
            <a:stCxn id="35" idx="5"/>
            <a:endCxn id="34" idx="1"/>
          </p:cNvCxnSpPr>
          <p:nvPr/>
        </p:nvCxnSpPr>
        <p:spPr>
          <a:xfrm>
            <a:off x="2206687" y="4432908"/>
            <a:ext cx="360060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A6A4B17-E19F-DCD7-9FEA-EA0D4064A449}"/>
              </a:ext>
            </a:extLst>
          </p:cNvPr>
          <p:cNvCxnSpPr>
            <a:stCxn id="34" idx="3"/>
            <a:endCxn id="36" idx="2"/>
          </p:cNvCxnSpPr>
          <p:nvPr/>
        </p:nvCxnSpPr>
        <p:spPr>
          <a:xfrm>
            <a:off x="3423790" y="4432908"/>
            <a:ext cx="267718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39" name="Organigramme : Procédé 38">
            <a:extLst>
              <a:ext uri="{FF2B5EF4-FFF2-40B4-BE49-F238E27FC236}">
                <a16:creationId xmlns:a16="http://schemas.microsoft.com/office/drawing/2014/main" id="{4A9B8646-573C-5669-9204-D96AC6FFC6DE}"/>
              </a:ext>
            </a:extLst>
          </p:cNvPr>
          <p:cNvSpPr/>
          <p:nvPr/>
        </p:nvSpPr>
        <p:spPr>
          <a:xfrm>
            <a:off x="4597293" y="2570881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Hail ID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B6583C3-C49C-A255-6C8C-5F15FDC99EEA}"/>
              </a:ext>
            </a:extLst>
          </p:cNvPr>
          <p:cNvCxnSpPr>
            <a:stCxn id="24" idx="3"/>
            <a:endCxn id="39" idx="1"/>
          </p:cNvCxnSpPr>
          <p:nvPr/>
        </p:nvCxnSpPr>
        <p:spPr>
          <a:xfrm>
            <a:off x="4327860" y="2815820"/>
            <a:ext cx="269678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CD779C3-9F7E-788D-D822-2F19CE60FEAC}"/>
              </a:ext>
            </a:extLst>
          </p:cNvPr>
          <p:cNvCxnSpPr>
            <a:stCxn id="39" idx="3"/>
            <a:endCxn id="25" idx="2"/>
          </p:cNvCxnSpPr>
          <p:nvPr/>
        </p:nvCxnSpPr>
        <p:spPr>
          <a:xfrm>
            <a:off x="5454580" y="2815820"/>
            <a:ext cx="26943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CC569DD-07FF-3620-D502-0D960E2FCF85}"/>
              </a:ext>
            </a:extLst>
          </p:cNvPr>
          <p:cNvCxnSpPr>
            <a:stCxn id="26" idx="1"/>
            <a:endCxn id="39" idx="2"/>
          </p:cNvCxnSpPr>
          <p:nvPr/>
        </p:nvCxnSpPr>
        <p:spPr>
          <a:xfrm flipV="1">
            <a:off x="5025936" y="3060759"/>
            <a:ext cx="245" cy="129328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EE242BDB-1712-E704-CC8D-2D28B9130486}"/>
              </a:ext>
            </a:extLst>
          </p:cNvPr>
          <p:cNvSpPr txBox="1"/>
          <p:nvPr/>
        </p:nvSpPr>
        <p:spPr>
          <a:xfrm>
            <a:off x="5955970" y="3429148"/>
            <a:ext cx="1379742" cy="109463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1" strike="noStrike" spc="-1">
                <a:solidFill>
                  <a:srgbClr val="000000"/>
                </a:solidFill>
                <a:latin typeface="Times New Roman"/>
              </a:rPr>
              <a:t>And many more!!!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Forest fire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Meteorite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Bird detection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Storm tracking</a:t>
            </a:r>
          </a:p>
          <a:p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5517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3. Radar data file formats</a:t>
            </a:r>
          </a:p>
          <a:p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181061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5B642A6-A8E0-E36E-2B7F-23F201625B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Radar data takes different formats at each processing stage:</a:t>
            </a:r>
          </a:p>
          <a:p>
            <a:pPr lvl="1"/>
            <a:r>
              <a:rPr lang="en-US" sz="1400" dirty="0"/>
              <a:t>IQ data: Time series of complex numbers</a:t>
            </a:r>
          </a:p>
          <a:p>
            <a:pPr lvl="1"/>
            <a:r>
              <a:rPr lang="en-US" sz="1400" dirty="0"/>
              <a:t>Moments: Polar coordinates (azimuth, elevation, range)</a:t>
            </a:r>
          </a:p>
          <a:p>
            <a:pPr lvl="1"/>
            <a:r>
              <a:rPr lang="en-US" sz="1400" dirty="0"/>
              <a:t>Composites: Cartesian/geo-referenced grids</a:t>
            </a:r>
          </a:p>
          <a:p>
            <a:pPr lvl="1"/>
            <a:r>
              <a:rPr lang="en-US" sz="1400" dirty="0"/>
              <a:t>Radar-based products: Grids but also time-height, time-range, etc.</a:t>
            </a:r>
          </a:p>
          <a:p>
            <a:pPr lvl="1"/>
            <a:r>
              <a:rPr lang="en-US" sz="1400" dirty="0"/>
              <a:t>Radar-derived products: ??????</a:t>
            </a:r>
          </a:p>
          <a:p>
            <a:r>
              <a:rPr lang="en-US" dirty="0"/>
              <a:t>There is no formally accepted standard yet for radar data at any stage</a:t>
            </a:r>
          </a:p>
          <a:p>
            <a:r>
              <a:rPr lang="en-US" dirty="0"/>
              <a:t>Most radar manufacturers and major Met services use their own proprietary formats</a:t>
            </a:r>
          </a:p>
          <a:p>
            <a:r>
              <a:rPr lang="en-US" dirty="0"/>
              <a:t>There are 3 de-facto standards for moment data file formats:</a:t>
            </a:r>
          </a:p>
          <a:p>
            <a:pPr lvl="1"/>
            <a:r>
              <a:rPr lang="en-US" sz="1400" dirty="0"/>
              <a:t>ODIM_H5</a:t>
            </a:r>
          </a:p>
          <a:p>
            <a:pPr lvl="1"/>
            <a:r>
              <a:rPr lang="en-US" sz="1400" dirty="0" err="1"/>
              <a:t>CfRadial</a:t>
            </a:r>
            <a:endParaRPr lang="en-US" sz="1400" dirty="0"/>
          </a:p>
          <a:p>
            <a:pPr lvl="1"/>
            <a:r>
              <a:rPr lang="en-US" sz="1400" dirty="0"/>
              <a:t>NEXRAD-AR2</a:t>
            </a:r>
            <a:endParaRPr lang="fr-FR" sz="14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B627D2F1-E0CB-2AF0-69A9-DC48279A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Radar Data Formats</a:t>
            </a:r>
          </a:p>
        </p:txBody>
      </p:sp>
    </p:spTree>
    <p:extLst>
      <p:ext uri="{BB962C8B-B14F-4D97-AF65-F5344CB8AC3E}">
        <p14:creationId xmlns:p14="http://schemas.microsoft.com/office/powerpoint/2010/main" val="678726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8714E62-D994-EDE4-3750-17E3FE18CF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NetCDF </a:t>
            </a:r>
            <a:r>
              <a:rPr lang="fr-FR" dirty="0" err="1"/>
              <a:t>Climate</a:t>
            </a:r>
            <a:r>
              <a:rPr lang="fr-FR" dirty="0"/>
              <a:t> and </a:t>
            </a:r>
            <a:r>
              <a:rPr lang="fr-FR" dirty="0" err="1"/>
              <a:t>forecast</a:t>
            </a:r>
            <a:r>
              <a:rPr lang="fr-FR" dirty="0"/>
              <a:t> </a:t>
            </a:r>
            <a:r>
              <a:rPr lang="fr-FR" dirty="0">
                <a:hlinkClick r:id="rId2"/>
              </a:rPr>
              <a:t>(CF) Conventions </a:t>
            </a:r>
            <a:r>
              <a:rPr lang="fr-FR" dirty="0"/>
              <a:t>for RADAR and LIDAR data in polar </a:t>
            </a:r>
            <a:r>
              <a:rPr lang="fr-FR" dirty="0" err="1"/>
              <a:t>coordinates</a:t>
            </a: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Network Common Data </a:t>
            </a:r>
            <a:r>
              <a:rPr lang="fr-FR" dirty="0" err="1"/>
              <a:t>Form</a:t>
            </a:r>
            <a:r>
              <a:rPr lang="fr-FR" dirty="0"/>
              <a:t> (</a:t>
            </a:r>
            <a:r>
              <a:rPr lang="fr-FR" dirty="0">
                <a:hlinkClick r:id="rId3"/>
              </a:rPr>
              <a:t>NetCDF</a:t>
            </a:r>
            <a:r>
              <a:rPr lang="fr-FR" dirty="0"/>
              <a:t>)</a:t>
            </a:r>
          </a:p>
          <a:p>
            <a:r>
              <a:rPr lang="fr-FR" dirty="0" err="1"/>
              <a:t>Maintained</a:t>
            </a:r>
            <a:r>
              <a:rPr lang="fr-FR" dirty="0"/>
              <a:t> by NCAR</a:t>
            </a:r>
          </a:p>
          <a:p>
            <a:r>
              <a:rPr lang="fr-FR" dirty="0"/>
              <a:t>De-facto standard for the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community</a:t>
            </a:r>
            <a:endParaRPr lang="fr-FR" dirty="0"/>
          </a:p>
          <a:p>
            <a:r>
              <a:rPr lang="fr-FR" dirty="0" err="1"/>
              <a:t>Two</a:t>
            </a:r>
            <a:r>
              <a:rPr lang="fr-FR" dirty="0"/>
              <a:t> major versions:</a:t>
            </a:r>
          </a:p>
          <a:p>
            <a:pPr lvl="1"/>
            <a:r>
              <a:rPr lang="fr-FR" sz="1400" dirty="0" err="1"/>
              <a:t>CfRadial</a:t>
            </a:r>
            <a:r>
              <a:rPr lang="fr-FR" sz="1400" dirty="0"/>
              <a:t> Version 1: (</a:t>
            </a:r>
            <a:r>
              <a:rPr lang="fr-FR" sz="1400" dirty="0" err="1"/>
              <a:t>Since</a:t>
            </a:r>
            <a:r>
              <a:rPr lang="fr-FR" sz="1400" dirty="0"/>
              <a:t> 2010) </a:t>
            </a:r>
            <a:r>
              <a:rPr lang="fr-FR" sz="1400" dirty="0" err="1"/>
              <a:t>Classic</a:t>
            </a:r>
            <a:r>
              <a:rPr lang="fr-FR" sz="1400" dirty="0"/>
              <a:t> model </a:t>
            </a:r>
            <a:r>
              <a:rPr lang="fr-FR" sz="1400" dirty="0" err="1"/>
              <a:t>using</a:t>
            </a:r>
            <a:r>
              <a:rPr lang="fr-FR" sz="1400" dirty="0"/>
              <a:t> NetCDF3 =&gt; </a:t>
            </a:r>
          </a:p>
          <a:p>
            <a:pPr lvl="2"/>
            <a:r>
              <a:rPr lang="fr-FR" sz="1200" dirty="0"/>
              <a:t>Data </a:t>
            </a:r>
            <a:r>
              <a:rPr lang="fr-FR" sz="1200" dirty="0" err="1"/>
              <a:t>stored</a:t>
            </a:r>
            <a:r>
              <a:rPr lang="fr-FR" sz="1200" dirty="0"/>
              <a:t> in </a:t>
            </a:r>
            <a:r>
              <a:rPr lang="fr-FR" sz="1200" dirty="0" err="1"/>
              <a:t>regular</a:t>
            </a:r>
            <a:r>
              <a:rPr lang="fr-FR" sz="1200" dirty="0"/>
              <a:t> 2D (time, range) format</a:t>
            </a:r>
          </a:p>
          <a:p>
            <a:pPr lvl="2"/>
            <a:r>
              <a:rPr lang="fr-FR" sz="1200" dirty="0" err="1"/>
              <a:t>Metadata</a:t>
            </a:r>
            <a:r>
              <a:rPr lang="fr-FR" sz="1200" dirty="0"/>
              <a:t>: range, time, </a:t>
            </a:r>
            <a:r>
              <a:rPr lang="fr-FR" sz="1200" dirty="0" err="1"/>
              <a:t>elevation</a:t>
            </a:r>
            <a:r>
              <a:rPr lang="fr-FR" sz="1200" dirty="0"/>
              <a:t>, </a:t>
            </a:r>
            <a:r>
              <a:rPr lang="fr-FR" sz="1200" dirty="0" err="1"/>
              <a:t>azimuth</a:t>
            </a:r>
            <a:r>
              <a:rPr lang="fr-FR" sz="1200" dirty="0"/>
              <a:t>, (</a:t>
            </a:r>
            <a:r>
              <a:rPr lang="fr-FR" sz="1200" dirty="0" err="1"/>
              <a:t>ray_n_gates</a:t>
            </a:r>
            <a:r>
              <a:rPr lang="fr-FR" sz="1200" dirty="0"/>
              <a:t>, </a:t>
            </a:r>
            <a:r>
              <a:rPr lang="fr-FR" sz="1200" dirty="0" err="1"/>
              <a:t>ray_start_index</a:t>
            </a:r>
            <a:r>
              <a:rPr lang="fr-FR" sz="1200" dirty="0"/>
              <a:t>)</a:t>
            </a:r>
          </a:p>
          <a:p>
            <a:pPr lvl="1"/>
            <a:r>
              <a:rPr lang="fr-FR" sz="1400" dirty="0" err="1"/>
              <a:t>CfRadial</a:t>
            </a:r>
            <a:r>
              <a:rPr lang="fr-FR" sz="1400" dirty="0"/>
              <a:t> version 2: (</a:t>
            </a:r>
            <a:r>
              <a:rPr lang="fr-FR" sz="1400" dirty="0" err="1"/>
              <a:t>Since</a:t>
            </a:r>
            <a:r>
              <a:rPr lang="fr-FR" sz="1400" dirty="0"/>
              <a:t> 2016) uses NetCDF4 (</a:t>
            </a:r>
            <a:r>
              <a:rPr lang="fr-FR" sz="1400" dirty="0" err="1"/>
              <a:t>based</a:t>
            </a:r>
            <a:r>
              <a:rPr lang="fr-FR" sz="1400" dirty="0"/>
              <a:t> on HDF5) and groups</a:t>
            </a:r>
          </a:p>
          <a:p>
            <a:pPr lvl="2"/>
            <a:r>
              <a:rPr lang="fr-FR" sz="1200" dirty="0" err="1"/>
              <a:t>Hierarchical</a:t>
            </a:r>
            <a:r>
              <a:rPr lang="fr-FR" sz="1200" dirty="0"/>
              <a:t> </a:t>
            </a:r>
            <a:r>
              <a:rPr lang="fr-FR" sz="1200" dirty="0" err="1"/>
              <a:t>grouping</a:t>
            </a:r>
            <a:r>
              <a:rPr lang="fr-FR" sz="1200" dirty="0"/>
              <a:t> volume=&gt;</a:t>
            </a:r>
            <a:r>
              <a:rPr lang="fr-FR" sz="1200" dirty="0" err="1"/>
              <a:t>sweep</a:t>
            </a:r>
            <a:r>
              <a:rPr lang="fr-FR" sz="1200" dirty="0"/>
              <a:t>=&gt;</a:t>
            </a:r>
            <a:r>
              <a:rPr lang="fr-FR" sz="1200" dirty="0" err="1"/>
              <a:t>dataset</a:t>
            </a:r>
            <a:r>
              <a:rPr lang="fr-FR" sz="1200" dirty="0"/>
              <a:t> (time, range)</a:t>
            </a:r>
          </a:p>
          <a:p>
            <a:pPr lvl="2"/>
            <a:r>
              <a:rPr lang="fr-FR" sz="1200" dirty="0"/>
              <a:t>Candidate for WMO radar data standard (FM301)</a:t>
            </a:r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400" dirty="0" err="1"/>
              <a:t>xradar</a:t>
            </a:r>
            <a:r>
              <a:rPr lang="fr-FR" sz="1400" dirty="0"/>
              <a:t>, </a:t>
            </a:r>
            <a:r>
              <a:rPr lang="fr-FR" sz="1400" dirty="0" err="1"/>
              <a:t>wradlib</a:t>
            </a:r>
            <a:r>
              <a:rPr lang="fr-FR" sz="1400" dirty="0"/>
              <a:t>, BALTRAD, Py-ART (V1), LROSE, </a:t>
            </a:r>
            <a:r>
              <a:rPr lang="fr-FR" sz="1400" dirty="0" err="1"/>
              <a:t>Pyrad</a:t>
            </a:r>
            <a:r>
              <a:rPr lang="fr-FR" sz="1400" dirty="0"/>
              <a:t> (V1 and (</a:t>
            </a:r>
            <a:r>
              <a:rPr lang="fr-FR" sz="1400" dirty="0" err="1"/>
              <a:t>partially</a:t>
            </a:r>
            <a:r>
              <a:rPr lang="fr-FR" sz="1400" dirty="0"/>
              <a:t>) V2)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D4A7570-E4C5-0702-FC7B-EE99E1A6F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CFRadial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FB60D4D-7711-0593-1556-11010212AD36}"/>
              </a:ext>
            </a:extLst>
          </p:cNvPr>
          <p:cNvSpPr txBox="1"/>
          <p:nvPr/>
        </p:nvSpPr>
        <p:spPr>
          <a:xfrm>
            <a:off x="7192380" y="3075174"/>
            <a:ext cx="1944000" cy="338586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 dirty="0" err="1">
                <a:solidFill>
                  <a:srgbClr val="C9211E"/>
                </a:solidFill>
                <a:latin typeface="+mn-lt"/>
              </a:rPr>
              <a:t>Py</a:t>
            </a:r>
            <a:r>
              <a:rPr lang="en-GB" sz="1600" b="0" strike="noStrike" spc="-1" dirty="0">
                <a:solidFill>
                  <a:srgbClr val="C9211E"/>
                </a:solidFill>
                <a:latin typeface="+mn-lt"/>
              </a:rPr>
              <a:t>-ART data model</a:t>
            </a:r>
            <a:endParaRPr lang="en-GB" sz="1600" b="0" strike="noStrike" spc="-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85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76DF35E-ACE5-FA46-A319-6EF3D4D4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CFRadial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1A3C26-2420-AF62-5C8E-2796EE6C6B8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89210" y="1032663"/>
            <a:ext cx="3052186" cy="3376241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D159954-8DEC-C23F-A168-0DF679452B0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88360" y="1134558"/>
            <a:ext cx="3434536" cy="2196614"/>
          </a:xfrm>
          <a:prstGeom prst="rect">
            <a:avLst/>
          </a:prstGeom>
          <a:ln w="36000"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B81C5E2-CFA6-1EA5-0D9B-EB19D3A62C87}"/>
              </a:ext>
            </a:extLst>
          </p:cNvPr>
          <p:cNvSpPr txBox="1"/>
          <p:nvPr/>
        </p:nvSpPr>
        <p:spPr>
          <a:xfrm>
            <a:off x="2404353" y="783806"/>
            <a:ext cx="89868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CFRadial 1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E788FD-4E97-10CD-6D72-7BC6F227F3E0}"/>
              </a:ext>
            </a:extLst>
          </p:cNvPr>
          <p:cNvSpPr txBox="1"/>
          <p:nvPr/>
        </p:nvSpPr>
        <p:spPr>
          <a:xfrm>
            <a:off x="5637794" y="783806"/>
            <a:ext cx="89868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CFRadial 2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613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CA4FBE45-C085-DA90-65B2-8C6A3E4AA1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OPERA Data Information Model for HDF5</a:t>
            </a:r>
            <a:endParaRPr lang="fr-FR" dirty="0"/>
          </a:p>
          <a:p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>
                <a:hlinkClick r:id="rId3"/>
              </a:rPr>
              <a:t>HDF5</a:t>
            </a:r>
            <a:endParaRPr lang="fr-FR" dirty="0"/>
          </a:p>
          <a:p>
            <a:r>
              <a:rPr lang="fr-FR" dirty="0" err="1"/>
              <a:t>Maintained</a:t>
            </a:r>
            <a:r>
              <a:rPr lang="fr-FR" dirty="0"/>
              <a:t> by the OPERA programme of EUMETNET</a:t>
            </a:r>
          </a:p>
          <a:p>
            <a:r>
              <a:rPr lang="fr-FR" dirty="0" err="1"/>
              <a:t>European</a:t>
            </a:r>
            <a:r>
              <a:rPr lang="fr-FR" dirty="0"/>
              <a:t> standard for the exchange of radar data</a:t>
            </a:r>
          </a:p>
          <a:p>
            <a:r>
              <a:rPr lang="fr-FR" dirty="0" err="1"/>
              <a:t>Defined</a:t>
            </a:r>
            <a:r>
              <a:rPr lang="fr-FR" dirty="0"/>
              <a:t> for exchange of polar AND </a:t>
            </a:r>
            <a:r>
              <a:rPr lang="fr-FR" dirty="0" err="1"/>
              <a:t>Cartesian</a:t>
            </a:r>
            <a:r>
              <a:rPr lang="fr-FR" dirty="0"/>
              <a:t> data</a:t>
            </a:r>
          </a:p>
          <a:p>
            <a:r>
              <a:rPr lang="fr-FR" dirty="0"/>
              <a:t>Uses groups</a:t>
            </a:r>
          </a:p>
          <a:p>
            <a:pPr marL="0" indent="0">
              <a:buNone/>
            </a:pPr>
            <a:r>
              <a:rPr lang="fr-FR" dirty="0"/>
              <a:t>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600" dirty="0" err="1"/>
              <a:t>xradar</a:t>
            </a:r>
            <a:r>
              <a:rPr lang="fr-FR" sz="1600" dirty="0"/>
              <a:t>, </a:t>
            </a:r>
            <a:r>
              <a:rPr lang="fr-FR" dirty="0" err="1"/>
              <a:t>wradlib</a:t>
            </a:r>
            <a:r>
              <a:rPr lang="fr-FR" dirty="0"/>
              <a:t>, Py-ART, </a:t>
            </a:r>
            <a:r>
              <a:rPr lang="fr-FR" dirty="0" err="1"/>
              <a:t>Pyrad</a:t>
            </a:r>
            <a:r>
              <a:rPr lang="fr-FR" dirty="0"/>
              <a:t>, BALTRAD, LROSE 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D8E3ECB-7AA4-FD34-BDEC-FF6213968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ODIM_H5</a:t>
            </a:r>
          </a:p>
        </p:txBody>
      </p:sp>
    </p:spTree>
    <p:extLst>
      <p:ext uri="{BB962C8B-B14F-4D97-AF65-F5344CB8AC3E}">
        <p14:creationId xmlns:p14="http://schemas.microsoft.com/office/powerpoint/2010/main" val="3918969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93EEB8A2-9B9F-6419-7A1D-73525094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ODIM_H5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025B01-32F2-F736-9664-DB599A0782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07451" y="979757"/>
            <a:ext cx="2980909" cy="3006872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C2FEDA0-7743-D3DA-71FE-077D7995EFE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847131" y="968244"/>
            <a:ext cx="2456004" cy="991269"/>
          </a:xfrm>
          <a:prstGeom prst="rect">
            <a:avLst/>
          </a:prstGeom>
          <a:ln w="3600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D492104-7794-FC1D-9415-518C62A0450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864277" y="2453066"/>
            <a:ext cx="2857704" cy="1736618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2510514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60FD66-6DB6-5140-5F86-92443382C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from</a:t>
            </a:r>
            <a:r>
              <a:rPr lang="fr-FR" dirty="0"/>
              <a:t> the US </a:t>
            </a:r>
            <a:r>
              <a:rPr lang="fr-FR" dirty="0" err="1"/>
              <a:t>Weather</a:t>
            </a:r>
            <a:r>
              <a:rPr lang="fr-FR" dirty="0"/>
              <a:t> radar network</a:t>
            </a:r>
          </a:p>
          <a:p>
            <a:r>
              <a:rPr lang="fr-FR" dirty="0"/>
              <a:t>NEXRAD </a:t>
            </a:r>
            <a:r>
              <a:rPr lang="fr-FR" dirty="0" err="1"/>
              <a:t>Level</a:t>
            </a:r>
            <a:r>
              <a:rPr lang="fr-FR" dirty="0"/>
              <a:t>-II (Base) Data: </a:t>
            </a:r>
            <a:r>
              <a:rPr lang="fr-FR" dirty="0" err="1"/>
              <a:t>reflectivity</a:t>
            </a:r>
            <a:r>
              <a:rPr lang="fr-FR" dirty="0"/>
              <a:t>, </a:t>
            </a:r>
            <a:r>
              <a:rPr lang="fr-FR" dirty="0" err="1"/>
              <a:t>mean</a:t>
            </a:r>
            <a:r>
              <a:rPr lang="fr-FR" dirty="0"/>
              <a:t> radial </a:t>
            </a:r>
            <a:r>
              <a:rPr lang="fr-FR" dirty="0" err="1"/>
              <a:t>velocity</a:t>
            </a:r>
            <a:r>
              <a:rPr lang="fr-FR" dirty="0"/>
              <a:t>, </a:t>
            </a:r>
            <a:r>
              <a:rPr lang="fr-FR" dirty="0" err="1"/>
              <a:t>spectrum</a:t>
            </a:r>
            <a:r>
              <a:rPr lang="fr-FR" dirty="0"/>
              <a:t> </a:t>
            </a:r>
            <a:r>
              <a:rPr lang="fr-FR" dirty="0" err="1"/>
              <a:t>width</a:t>
            </a:r>
            <a:r>
              <a:rPr lang="fr-FR" dirty="0"/>
              <a:t>, (</a:t>
            </a:r>
            <a:r>
              <a:rPr lang="fr-FR" dirty="0" err="1"/>
              <a:t>differential</a:t>
            </a:r>
            <a:r>
              <a:rPr lang="fr-FR" dirty="0"/>
              <a:t> </a:t>
            </a:r>
            <a:r>
              <a:rPr lang="fr-FR" dirty="0" err="1"/>
              <a:t>reflectivity</a:t>
            </a:r>
            <a:r>
              <a:rPr lang="fr-FR" dirty="0"/>
              <a:t>, </a:t>
            </a:r>
            <a:r>
              <a:rPr lang="fr-FR" dirty="0" err="1"/>
              <a:t>correlation</a:t>
            </a:r>
            <a:r>
              <a:rPr lang="fr-FR" dirty="0"/>
              <a:t> coefficient, </a:t>
            </a:r>
            <a:r>
              <a:rPr lang="fr-FR" dirty="0" err="1"/>
              <a:t>differential</a:t>
            </a:r>
            <a:r>
              <a:rPr lang="fr-FR" dirty="0"/>
              <a:t> phase)</a:t>
            </a:r>
          </a:p>
          <a:p>
            <a:r>
              <a:rPr lang="fr-FR" dirty="0"/>
              <a:t>NEXRAD </a:t>
            </a:r>
            <a:r>
              <a:rPr lang="fr-FR" dirty="0" err="1"/>
              <a:t>Level</a:t>
            </a:r>
            <a:r>
              <a:rPr lang="fr-FR" dirty="0"/>
              <a:t>-III </a:t>
            </a:r>
            <a:r>
              <a:rPr lang="fr-FR" dirty="0" err="1"/>
              <a:t>Products</a:t>
            </a:r>
            <a:r>
              <a:rPr lang="fr-FR" dirty="0"/>
              <a:t>: More </a:t>
            </a:r>
            <a:r>
              <a:rPr lang="fr-FR" dirty="0" err="1"/>
              <a:t>than</a:t>
            </a:r>
            <a:r>
              <a:rPr lang="fr-FR" dirty="0"/>
              <a:t> 75 </a:t>
            </a:r>
            <a:r>
              <a:rPr lang="fr-FR" dirty="0" err="1"/>
              <a:t>products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Readers</a:t>
            </a:r>
            <a:r>
              <a:rPr lang="fr-FR" dirty="0"/>
              <a:t>: </a:t>
            </a:r>
            <a:r>
              <a:rPr lang="fr-FR" sz="1600" dirty="0" err="1"/>
              <a:t>xradar</a:t>
            </a:r>
            <a:r>
              <a:rPr lang="fr-FR" sz="1600" dirty="0"/>
              <a:t>, </a:t>
            </a:r>
            <a:r>
              <a:rPr lang="fr-FR" dirty="0" err="1"/>
              <a:t>wradlib</a:t>
            </a:r>
            <a:r>
              <a:rPr lang="fr-FR" dirty="0"/>
              <a:t>, Py-ART, </a:t>
            </a:r>
            <a:r>
              <a:rPr lang="fr-FR" dirty="0" err="1"/>
              <a:t>Pyrad</a:t>
            </a:r>
            <a:r>
              <a:rPr lang="fr-FR" dirty="0"/>
              <a:t> (</a:t>
            </a:r>
            <a:r>
              <a:rPr lang="fr-FR" dirty="0" err="1"/>
              <a:t>level</a:t>
            </a:r>
            <a:r>
              <a:rPr lang="fr-FR" dirty="0"/>
              <a:t> II), LROSE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476599BD-2D3A-447B-AAA3-67FFC375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NEXRAD-AR2 data</a:t>
            </a:r>
          </a:p>
        </p:txBody>
      </p:sp>
    </p:spTree>
    <p:extLst>
      <p:ext uri="{BB962C8B-B14F-4D97-AF65-F5344CB8AC3E}">
        <p14:creationId xmlns:p14="http://schemas.microsoft.com/office/powerpoint/2010/main" val="3320923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6CFBB74-CFD6-75B6-13F2-BFF1D0760E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 typical radar data processing chain</a:t>
            </a:r>
          </a:p>
          <a:p>
            <a:r>
              <a:rPr lang="en-US" dirty="0"/>
              <a:t>Radar data file formats</a:t>
            </a:r>
          </a:p>
          <a:p>
            <a:r>
              <a:rPr lang="en-US" dirty="0"/>
              <a:t>Open-source software packages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ACEFCFD-A27B-3ADA-FAF9-BD71FD09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220745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4. Open source software packages</a:t>
            </a:r>
          </a:p>
        </p:txBody>
      </p:sp>
    </p:spTree>
    <p:extLst>
      <p:ext uri="{BB962C8B-B14F-4D97-AF65-F5344CB8AC3E}">
        <p14:creationId xmlns:p14="http://schemas.microsoft.com/office/powerpoint/2010/main" val="1985476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A703015-0D43-41D6-88EA-31B404CEE9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550" y="1394459"/>
            <a:ext cx="6424930" cy="31633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Philosophy : Keep the magic to the minimum (and let the user decide)</a:t>
            </a:r>
          </a:p>
          <a:p>
            <a:r>
              <a:rPr lang="en-US" sz="1400" dirty="0"/>
              <a:t>One of the oldest packages (2011)</a:t>
            </a:r>
          </a:p>
          <a:p>
            <a:r>
              <a:rPr lang="en-US" sz="1400" dirty="0"/>
              <a:t>Open platform for collaborative development of algorithms </a:t>
            </a:r>
          </a:p>
          <a:p>
            <a:r>
              <a:rPr lang="en-US" sz="1400" dirty="0"/>
              <a:t>Python-based</a:t>
            </a:r>
          </a:p>
          <a:p>
            <a:r>
              <a:rPr lang="en-US" sz="1400" dirty="0"/>
              <a:t>Linux/Windows/Mac</a:t>
            </a:r>
          </a:p>
          <a:p>
            <a:r>
              <a:rPr lang="en-US" sz="1400" dirty="0"/>
              <a:t>Flat data model that allows maximum flexibility to interact with the data. </a:t>
            </a:r>
            <a:r>
              <a:rPr lang="en-US" sz="1400" dirty="0" err="1"/>
              <a:t>xarray</a:t>
            </a:r>
            <a:r>
              <a:rPr lang="en-US" sz="1400" dirty="0"/>
              <a:t> readers available</a:t>
            </a:r>
          </a:p>
          <a:p>
            <a:r>
              <a:rPr lang="en-US" sz="1400" dirty="0"/>
              <a:t>Comprehensively addresses the full radar processing chain</a:t>
            </a:r>
          </a:p>
          <a:p>
            <a:r>
              <a:rPr lang="en-US" sz="1400" dirty="0"/>
              <a:t>Mainly geared to interactive use in research but used in operations too</a:t>
            </a:r>
          </a:p>
          <a:p>
            <a:r>
              <a:rPr lang="en-US" sz="1400" dirty="0"/>
              <a:t>Easy to install (</a:t>
            </a:r>
            <a:r>
              <a:rPr lang="en-US" sz="1400" dirty="0" err="1"/>
              <a:t>PyPI</a:t>
            </a:r>
            <a:r>
              <a:rPr lang="en-US" sz="1400" dirty="0"/>
              <a:t>, </a:t>
            </a:r>
            <a:r>
              <a:rPr lang="en-US" sz="1400" dirty="0" err="1"/>
              <a:t>conda</a:t>
            </a:r>
            <a:r>
              <a:rPr lang="en-US" sz="1400" dirty="0"/>
              <a:t>, Docker Hub)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https://wradlib.org </a:t>
            </a:r>
            <a:endParaRPr lang="fr-FR" sz="12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17BFEE3-DF91-F562-2F5D-B29AA567F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Wradlib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C8C55-CA7D-A968-AC8B-4D22CEB1273B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59930" y="114632"/>
            <a:ext cx="979756" cy="979756"/>
          </a:xfrm>
          <a:prstGeom prst="rect">
            <a:avLst/>
          </a:prstGeom>
          <a:ln w="36000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9E54F5D-6DB1-6CAE-D48B-E7BF3BC3FB8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782198" y="1315323"/>
            <a:ext cx="2204452" cy="3583459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323856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6BC7875D-B977-8FB9-5F01-2D3D8449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Wradlib</a:t>
            </a:r>
            <a:r>
              <a:rPr lang="fr-FR" dirty="0"/>
              <a:t> </a:t>
            </a:r>
            <a:r>
              <a:rPr lang="fr-FR" dirty="0" err="1"/>
              <a:t>functionality</a:t>
            </a: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1492055A-7E91-DA9E-EC06-84818E85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750023"/>
              </p:ext>
            </p:extLst>
          </p:nvPr>
        </p:nvGraphicFramePr>
        <p:xfrm>
          <a:off x="1139685" y="855047"/>
          <a:ext cx="6640464" cy="403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454">
                  <a:extLst>
                    <a:ext uri="{9D8B030D-6E8A-4147-A177-3AD203B41FA5}">
                      <a16:colId xmlns:a16="http://schemas.microsoft.com/office/drawing/2014/main" val="2851473008"/>
                    </a:ext>
                  </a:extLst>
                </a:gridCol>
                <a:gridCol w="1928800">
                  <a:extLst>
                    <a:ext uri="{9D8B030D-6E8A-4147-A177-3AD203B41FA5}">
                      <a16:colId xmlns:a16="http://schemas.microsoft.com/office/drawing/2014/main" val="316825991"/>
                    </a:ext>
                  </a:extLst>
                </a:gridCol>
                <a:gridCol w="3975210">
                  <a:extLst>
                    <a:ext uri="{9D8B030D-6E8A-4147-A177-3AD203B41FA5}">
                      <a16:colId xmlns:a16="http://schemas.microsoft.com/office/drawing/2014/main" val="2224319418"/>
                    </a:ext>
                  </a:extLst>
                </a:gridCol>
              </a:tblGrid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Module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Functionality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Comments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335068967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adjust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Gage adjustment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554159339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atten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Attenuation Correction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Hitschfeld, PIA from KDP 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929562954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classify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Hydrometeor Classification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Fuzzy logic classifier 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59365387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clutter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Clutter Identification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017029118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comp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Composition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Multiple Radar compositing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283127223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dp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Dual-Pol and Differential Phase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KDP retrieval, texture computation, de-polarization ratio computation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118743970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georef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Georeferencing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003255090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io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Raw data I/O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Many readers, some put data in xarrays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898175374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ipol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Interpolation functions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650429733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qual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Quality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calculations, Bright band contamination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643628593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trafo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Transformation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e.g. linear to dB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629826812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util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Utility Functions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Despeckle, derivate, etc.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937419678"/>
                  </a:ext>
                </a:extLst>
              </a:tr>
              <a:tr h="14128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verify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Verification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Comparison between radar-base precipitation and ground truth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486917465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vis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Visualization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PPI, RHI, etc.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442239220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vpr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Vertical Profile of Reflectivity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Create and work with 3D grids</a:t>
                      </a: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036501110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zonalstats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Zonal Statistics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829256632"/>
                  </a:ext>
                </a:extLst>
              </a:tr>
              <a:tr h="104931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zr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Z-R Conversions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50982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49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DF5B813-977B-8EAA-DA65-419C3B430E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9159" y="1394459"/>
            <a:ext cx="7527926" cy="31633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Philosophy : High quality building blocks for complex workflows</a:t>
            </a:r>
          </a:p>
          <a:p>
            <a:r>
              <a:rPr lang="en-US" dirty="0"/>
              <a:t>Based on legacy of NCAR and CSU tools</a:t>
            </a:r>
          </a:p>
          <a:p>
            <a:r>
              <a:rPr lang="en-US" dirty="0"/>
              <a:t>Fast native cross-platform applications</a:t>
            </a:r>
          </a:p>
          <a:p>
            <a:r>
              <a:rPr lang="en-US" dirty="0"/>
              <a:t>Mostly C++</a:t>
            </a:r>
          </a:p>
          <a:p>
            <a:r>
              <a:rPr lang="en-US" dirty="0"/>
              <a:t>Linux/Mac/partially Windows</a:t>
            </a:r>
          </a:p>
          <a:p>
            <a:r>
              <a:rPr lang="en-US" dirty="0"/>
              <a:t>Many stand-alone tools</a:t>
            </a:r>
          </a:p>
          <a:p>
            <a:r>
              <a:rPr lang="en-US" dirty="0"/>
              <a:t>Stores data in CF/Radial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http://lrose.net/ </a:t>
            </a:r>
            <a:endParaRPr lang="fr-FR" sz="1200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3444DE2-0C25-7867-651C-4AF8F9CC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LROSE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AC8246-BA2C-2FD2-B130-F099DD62D9F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678126" y="627913"/>
            <a:ext cx="1011598" cy="1018702"/>
          </a:xfrm>
          <a:prstGeom prst="rect">
            <a:avLst/>
          </a:prstGeom>
          <a:ln w="3600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EEEFE6-2714-F820-A2E6-56E5CBA61A3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167024" y="110602"/>
            <a:ext cx="505799" cy="509228"/>
          </a:xfrm>
          <a:prstGeom prst="rect">
            <a:avLst/>
          </a:prstGeom>
          <a:ln w="3600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577C7B5-79B4-87CE-F6BA-1E6A519911A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678126" y="112316"/>
            <a:ext cx="505799" cy="506044"/>
          </a:xfrm>
          <a:prstGeom prst="rect">
            <a:avLst/>
          </a:prstGeom>
          <a:ln w="36000"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E1453C3-4C08-35F3-4F5E-CB719413FF38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78126" y="1540066"/>
            <a:ext cx="1011598" cy="285109"/>
          </a:xfrm>
          <a:prstGeom prst="rect">
            <a:avLst/>
          </a:prstGeom>
          <a:ln w="36000"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86C6CB6-B82D-A084-65BA-4E49878A976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983795" y="2453444"/>
            <a:ext cx="3674087" cy="2329371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78141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44C9E663-A8D2-5F17-888C-818FBD4C2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LROSE </a:t>
            </a:r>
            <a:r>
              <a:rPr lang="fr-FR" dirty="0" err="1"/>
              <a:t>tools</a:t>
            </a:r>
            <a:endParaRPr lang="fr-FR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4DB6CA56-E12A-75EA-AF00-FB9E3F01C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9087"/>
              </p:ext>
            </p:extLst>
          </p:nvPr>
        </p:nvGraphicFramePr>
        <p:xfrm>
          <a:off x="1524000" y="803220"/>
          <a:ext cx="5349498" cy="393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606">
                  <a:extLst>
                    <a:ext uri="{9D8B030D-6E8A-4147-A177-3AD203B41FA5}">
                      <a16:colId xmlns:a16="http://schemas.microsoft.com/office/drawing/2014/main" val="2247890563"/>
                    </a:ext>
                  </a:extLst>
                </a:gridCol>
                <a:gridCol w="4163892">
                  <a:extLst>
                    <a:ext uri="{9D8B030D-6E8A-4147-A177-3AD203B41FA5}">
                      <a16:colId xmlns:a16="http://schemas.microsoft.com/office/drawing/2014/main" val="3858545681"/>
                    </a:ext>
                  </a:extLst>
                </a:gridCol>
              </a:tblGrid>
              <a:tr h="232838">
                <a:tc>
                  <a:txBody>
                    <a:bodyPr/>
                    <a:lstStyle/>
                    <a:p>
                      <a:r>
                        <a:rPr lang="fr-FR" sz="1400" dirty="0" err="1"/>
                        <a:t>Function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87389"/>
                  </a:ext>
                </a:extLst>
              </a:tr>
              <a:tr h="28036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Convert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RadxPrint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: Print file properties and determine if it is supported by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RadxConvert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 and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RadxBufr</a:t>
                      </a: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: Conversion from 25 formats to </a:t>
                      </a:r>
                      <a:r>
                        <a:rPr lang="en-GB" sz="10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CfRadial</a:t>
                      </a:r>
                      <a:endParaRPr lang="en-GB" sz="10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86298079"/>
                  </a:ext>
                </a:extLst>
              </a:tr>
              <a:tr h="18722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Display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HawkEye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35695587"/>
                  </a:ext>
                </a:extLst>
              </a:tr>
              <a:tr h="39678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Quality Control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 tools: 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compare merge and filter fields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Detect sun hits and analyse them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39965333"/>
                  </a:ext>
                </a:extLst>
              </a:tr>
              <a:tr h="187229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Grid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Radx2Grid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490659016"/>
                  </a:ext>
                </a:extLst>
              </a:tr>
              <a:tr h="1095298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Echo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23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KDP and Attenuation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Particle Identification, hydrometeor classification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Rain rate and rainfall accumulation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Beam blockage estimation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Convective/stratiform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Mesocyclones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Refractivity and moisture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Titan (Thunderstorm Identification, Tracking, Analysis and Nowcasting)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70052886"/>
                  </a:ext>
                </a:extLst>
              </a:tr>
              <a:tr h="629622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Wind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5 tools: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VAD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Multi-Doppler retrieval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Vortex</a:t>
                      </a:r>
                    </a:p>
                    <a:p>
                      <a:pPr indent="0">
                        <a:buNone/>
                      </a:pPr>
                      <a:r>
                        <a:rPr lang="en-GB" sz="10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Optical Flow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07297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912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F8B99D9C-AC53-634B-E74E-9202960C2E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910" y="1394459"/>
            <a:ext cx="7527926" cy="316331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Philosophy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 : Advanced </a:t>
            </a:r>
            <a:r>
              <a:rPr lang="fr-FR" dirty="0" err="1">
                <a:solidFill>
                  <a:schemeClr val="accent5">
                    <a:lumMod val="50000"/>
                  </a:schemeClr>
                </a:solidFill>
              </a:rPr>
              <a:t>Weather</a:t>
            </a:r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 Radar Network</a:t>
            </a:r>
          </a:p>
          <a:p>
            <a:r>
              <a:rPr lang="fr-FR" sz="1400" dirty="0" err="1"/>
              <a:t>Heritage</a:t>
            </a:r>
            <a:r>
              <a:rPr lang="fr-FR" sz="1400" dirty="0"/>
              <a:t> </a:t>
            </a:r>
            <a:r>
              <a:rPr lang="fr-FR" sz="1400" dirty="0" err="1"/>
              <a:t>from</a:t>
            </a:r>
            <a:r>
              <a:rPr lang="fr-FR" sz="1400" dirty="0"/>
              <a:t> the Nordic Network NORDRAD. </a:t>
            </a:r>
            <a:r>
              <a:rPr lang="fr-FR" sz="1400" dirty="0" err="1"/>
              <a:t>Partly</a:t>
            </a:r>
            <a:r>
              <a:rPr lang="fr-FR" sz="1400" dirty="0"/>
              <a:t> </a:t>
            </a:r>
            <a:r>
              <a:rPr lang="fr-FR" sz="1400" dirty="0" err="1"/>
              <a:t>funded</a:t>
            </a:r>
            <a:r>
              <a:rPr lang="fr-FR" sz="1400" dirty="0"/>
              <a:t> by the EU. BALTRAD and BALTRAD+ </a:t>
            </a:r>
            <a:r>
              <a:rPr lang="fr-FR" sz="1400" dirty="0" err="1"/>
              <a:t>projects</a:t>
            </a:r>
            <a:r>
              <a:rPr lang="fr-FR" sz="1400" dirty="0"/>
              <a:t> (2009-2014). 13 </a:t>
            </a:r>
            <a:r>
              <a:rPr lang="fr-FR" sz="1400" dirty="0" err="1"/>
              <a:t>partners</a:t>
            </a:r>
            <a:r>
              <a:rPr lang="fr-FR" sz="1400" dirty="0"/>
              <a:t> in 10 countries</a:t>
            </a:r>
          </a:p>
          <a:p>
            <a:r>
              <a:rPr lang="fr-FR" sz="1400" dirty="0"/>
              <a:t>Real-time data exchange and data </a:t>
            </a:r>
            <a:r>
              <a:rPr lang="fr-FR" sz="1400" dirty="0" err="1"/>
              <a:t>processing</a:t>
            </a:r>
            <a:endParaRPr lang="fr-FR" sz="1400" dirty="0"/>
          </a:p>
          <a:p>
            <a:r>
              <a:rPr lang="fr-FR" sz="1400" dirty="0" err="1"/>
              <a:t>Sub</a:t>
            </a:r>
            <a:r>
              <a:rPr lang="fr-FR" sz="1400" dirty="0"/>
              <a:t>-packages </a:t>
            </a:r>
            <a:r>
              <a:rPr lang="fr-FR" sz="1400" dirty="0" err="1"/>
              <a:t>written</a:t>
            </a:r>
            <a:r>
              <a:rPr lang="fr-FR" sz="1400" dirty="0"/>
              <a:t> in </a:t>
            </a:r>
            <a:r>
              <a:rPr lang="fr-FR" sz="1400" dirty="0" err="1"/>
              <a:t>different</a:t>
            </a:r>
            <a:r>
              <a:rPr lang="fr-FR" sz="1400" dirty="0"/>
              <a:t> </a:t>
            </a:r>
            <a:r>
              <a:rPr lang="fr-FR" sz="1400" dirty="0" err="1"/>
              <a:t>languages</a:t>
            </a:r>
            <a:endParaRPr lang="fr-FR" sz="1400" dirty="0"/>
          </a:p>
          <a:p>
            <a:pPr lvl="1"/>
            <a:r>
              <a:rPr lang="fr-FR" sz="1200" dirty="0"/>
              <a:t>Data exchange: JAVA</a:t>
            </a:r>
          </a:p>
          <a:p>
            <a:pPr lvl="1"/>
            <a:r>
              <a:rPr lang="fr-FR" sz="1200" dirty="0"/>
              <a:t>Data </a:t>
            </a:r>
            <a:r>
              <a:rPr lang="fr-FR" sz="1200" dirty="0" err="1"/>
              <a:t>processing</a:t>
            </a:r>
            <a:r>
              <a:rPr lang="fr-FR" sz="1200" dirty="0"/>
              <a:t>: C and Python</a:t>
            </a:r>
          </a:p>
          <a:p>
            <a:r>
              <a:rPr lang="fr-FR" sz="1400" dirty="0"/>
              <a:t>Linux/Mac</a:t>
            </a:r>
          </a:p>
          <a:p>
            <a:r>
              <a:rPr lang="fr-FR" sz="1400" dirty="0"/>
              <a:t>Distributed networking, </a:t>
            </a:r>
            <a:r>
              <a:rPr lang="fr-FR" sz="1400" dirty="0" err="1"/>
              <a:t>partners</a:t>
            </a:r>
            <a:r>
              <a:rPr lang="fr-FR" sz="1400" dirty="0"/>
              <a:t> exchange polar</a:t>
            </a:r>
          </a:p>
          <a:p>
            <a:r>
              <a:rPr lang="fr-FR" sz="1400" dirty="0"/>
              <a:t>data and process </a:t>
            </a:r>
            <a:r>
              <a:rPr lang="fr-FR" sz="1400" dirty="0" err="1"/>
              <a:t>them</a:t>
            </a:r>
            <a:r>
              <a:rPr lang="fr-FR" sz="1400" dirty="0"/>
              <a:t> </a:t>
            </a:r>
            <a:r>
              <a:rPr lang="fr-FR" sz="1400" dirty="0" err="1"/>
              <a:t>using</a:t>
            </a:r>
            <a:r>
              <a:rPr lang="fr-FR" sz="1400" dirty="0"/>
              <a:t> a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toolbox</a:t>
            </a:r>
            <a:endParaRPr lang="fr-FR" sz="1400" dirty="0"/>
          </a:p>
          <a:p>
            <a:r>
              <a:rPr lang="fr-FR" sz="1400" dirty="0"/>
              <a:t>Uses ODIM-H5</a:t>
            </a:r>
          </a:p>
          <a:p>
            <a:pPr marL="0" indent="0">
              <a:buNone/>
            </a:pPr>
            <a:r>
              <a:rPr lang="fr-FR" sz="1200" dirty="0"/>
              <a:t>Docu: https://baltrad.github.io/  </a:t>
            </a:r>
          </a:p>
          <a:p>
            <a:pPr marL="0" indent="0">
              <a:buNone/>
            </a:pPr>
            <a:r>
              <a:rPr lang="fr-FR" sz="1200" dirty="0"/>
              <a:t>Code: https://github.com/baltrad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B9ABDFA-C2C6-1543-BF51-EFF04904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BALTRAD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740C66-EFD6-DD98-C858-933C9DD9DC4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083050" y="331359"/>
            <a:ext cx="1312874" cy="489878"/>
          </a:xfrm>
          <a:prstGeom prst="rect">
            <a:avLst/>
          </a:prstGeom>
          <a:ln w="36000">
            <a:noFill/>
          </a:ln>
        </p:spPr>
      </p:pic>
      <p:pic>
        <p:nvPicPr>
          <p:cNvPr id="5" name="Picture 10_0">
            <a:extLst>
              <a:ext uri="{FF2B5EF4-FFF2-40B4-BE49-F238E27FC236}">
                <a16:creationId xmlns:a16="http://schemas.microsoft.com/office/drawing/2014/main" id="{9B373825-B365-71EB-004C-8E573BC391B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905628" y="2179669"/>
            <a:ext cx="2784223" cy="2449391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82419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D22D9FA7-95C4-7A9C-21DB-856E6A8E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BALTRAD packages</a:t>
            </a:r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8854E2E4-9CCA-9628-5853-C25E5FEFE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297607"/>
              </p:ext>
            </p:extLst>
          </p:nvPr>
        </p:nvGraphicFramePr>
        <p:xfrm>
          <a:off x="1175177" y="1392157"/>
          <a:ext cx="7069919" cy="3431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783">
                  <a:extLst>
                    <a:ext uri="{9D8B030D-6E8A-4147-A177-3AD203B41FA5}">
                      <a16:colId xmlns:a16="http://schemas.microsoft.com/office/drawing/2014/main" val="1537759483"/>
                    </a:ext>
                  </a:extLst>
                </a:gridCol>
                <a:gridCol w="1342787">
                  <a:extLst>
                    <a:ext uri="{9D8B030D-6E8A-4147-A177-3AD203B41FA5}">
                      <a16:colId xmlns:a16="http://schemas.microsoft.com/office/drawing/2014/main" val="1374427767"/>
                    </a:ext>
                  </a:extLst>
                </a:gridCol>
                <a:gridCol w="4295349">
                  <a:extLst>
                    <a:ext uri="{9D8B030D-6E8A-4147-A177-3AD203B41FA5}">
                      <a16:colId xmlns:a16="http://schemas.microsoft.com/office/drawing/2014/main" val="4150548323"/>
                    </a:ext>
                  </a:extLst>
                </a:gridCol>
              </a:tblGrid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Package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Environment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1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Description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905116682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baltrad-db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Python, 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Database manager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00885770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BaltradDex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Distribution and Exchange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26543530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baltrad_wms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OGC Map Server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Web map services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239933524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bbufr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BALTRAD interface to EUMETNET OPERA’s BUFR Software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018203489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beamb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Beam blockage correction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34651536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beast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Task manager/scheduler subsystem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187340593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bRopo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Anomaly (non-precipitation echo) detection and removal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65873720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GoogleMapsPlugin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Creation of PNG images to use in Google Maps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51720951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node-installer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Installation wizard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560854850"/>
                  </a:ext>
                </a:extLst>
              </a:tr>
              <a:tr h="171113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OdimH5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Java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Data injector using ODIM_H5 and Rainbow file formats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1978045038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RAVE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Product generation framework and toolbox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3053874833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baltrad_wrwp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Wind products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228634039"/>
                  </a:ext>
                </a:extLst>
              </a:tr>
              <a:tr h="97994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 err="1">
                          <a:solidFill>
                            <a:srgbClr val="000000"/>
                          </a:solidFill>
                          <a:latin typeface="Arial"/>
                        </a:rPr>
                        <a:t>baltrad-ppc</a:t>
                      </a:r>
                      <a:endParaRPr lang="en-GB" sz="12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C, Python</a:t>
                      </a:r>
                    </a:p>
                  </a:txBody>
                  <a:tcPr marL="61235" marR="61235" marT="31107" marB="31107"/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GB" sz="12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Polarimetric processing chain</a:t>
                      </a:r>
                    </a:p>
                  </a:txBody>
                  <a:tcPr marL="61235" marR="61235" marT="31107" marB="31107"/>
                </a:tc>
                <a:extLst>
                  <a:ext uri="{0D108BD9-81ED-4DB2-BD59-A6C34878D82A}">
                    <a16:rowId xmlns:a16="http://schemas.microsoft.com/office/drawing/2014/main" val="4274887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505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206EFCE-6225-6A9E-60D3-CA5BE9E9ED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2"/>
              </a:rPr>
              <a:t>Py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2"/>
              </a:rPr>
              <a:t>-TROLL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: satellite data processing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3"/>
              </a:rPr>
              <a:t>WRF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weather Research and Forecasting Model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4"/>
              </a:rPr>
              <a:t>MetPy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weather data visualization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5"/>
              </a:rPr>
              <a:t>Metview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Meteorological workstation</a:t>
            </a:r>
          </a:p>
          <a:p>
            <a:pPr marL="416405" marR="0" lvl="0" indent="0" algn="l" defTabSz="914400" rtl="0" eaLnBrk="1" fontAlgn="base" latinLnBrk="0" hangingPunct="1">
              <a:lnSpc>
                <a:spcPct val="100000"/>
              </a:lnSpc>
              <a:spcBef>
                <a:spcPts val="661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97" b="0" i="0" u="none" strike="noStrike" kern="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MetWork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  <a:hlinkClick r:id="rId6"/>
              </a:rPr>
              <a:t> Framework</a:t>
            </a:r>
            <a:r>
              <a:rPr kumimoji="0" lang="en-GB" sz="1497" b="0" i="0" u="none" strike="noStrike" kern="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: Useful modules to build meteorological applications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408596E-6904-449A-BE12-87C8AD1D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meteorological</a:t>
            </a:r>
            <a:r>
              <a:rPr lang="fr-FR" dirty="0"/>
              <a:t> software</a:t>
            </a:r>
          </a:p>
        </p:txBody>
      </p:sp>
    </p:spTree>
    <p:extLst>
      <p:ext uri="{BB962C8B-B14F-4D97-AF65-F5344CB8AC3E}">
        <p14:creationId xmlns:p14="http://schemas.microsoft.com/office/powerpoint/2010/main" val="3365184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56EA90A-64FF-C19A-07AB-3FDA486F8A7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18178" y="7349"/>
            <a:ext cx="6858050" cy="5143476"/>
          </a:xfrm>
          <a:prstGeom prst="rect">
            <a:avLst/>
          </a:prstGeom>
          <a:ln w="36000"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0D645E9-64AF-4473-EAA1-F27B6ACF3C52}"/>
              </a:ext>
            </a:extLst>
          </p:cNvPr>
          <p:cNvSpPr txBox="1"/>
          <p:nvPr/>
        </p:nvSpPr>
        <p:spPr>
          <a:xfrm>
            <a:off x="2682604" y="93812"/>
            <a:ext cx="4370693" cy="3947928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GRAZIE 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MERCI!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THANK YOU 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4491" b="0" strike="noStrike" spc="-1" dirty="0">
                <a:solidFill>
                  <a:srgbClr val="CC9900"/>
                </a:solidFill>
                <a:latin typeface="Times New Roman"/>
              </a:rPr>
              <a:t>GRÀCIES!</a:t>
            </a:r>
            <a:endParaRPr lang="en-GB" sz="4491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13462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2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5400" dirty="0"/>
              <a:t>1. Introduction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277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3DD6D2E-6B5E-AF90-AAB3-C44C1A802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software package is open source if :</a:t>
            </a:r>
          </a:p>
          <a:p>
            <a:pPr lvl="1"/>
            <a:r>
              <a:rPr lang="en-US" sz="1400" dirty="0"/>
              <a:t>Allows </a:t>
            </a:r>
            <a:r>
              <a:rPr lang="en-US" sz="1400" b="1" dirty="0"/>
              <a:t>free</a:t>
            </a:r>
            <a:r>
              <a:rPr lang="en-US" sz="1400" dirty="0"/>
              <a:t> (senza </a:t>
            </a:r>
            <a:r>
              <a:rPr lang="en-US" sz="1400" dirty="0" err="1"/>
              <a:t>pagare</a:t>
            </a:r>
            <a:r>
              <a:rPr lang="en-US" sz="1400" dirty="0"/>
              <a:t>) redistribution </a:t>
            </a:r>
          </a:p>
          <a:p>
            <a:pPr lvl="1"/>
            <a:r>
              <a:rPr lang="en-US" sz="1400" b="1" dirty="0"/>
              <a:t>Includes the source code </a:t>
            </a:r>
            <a:r>
              <a:rPr lang="en-US" sz="1400" dirty="0"/>
              <a:t>(or it is easily accessible) and allows distribution of both compiled and source code.</a:t>
            </a:r>
          </a:p>
          <a:p>
            <a:pPr lvl="1"/>
            <a:r>
              <a:rPr lang="en-US" sz="1400" b="1" dirty="0"/>
              <a:t>Allows modifications </a:t>
            </a:r>
            <a:r>
              <a:rPr lang="en-US" sz="1400" dirty="0"/>
              <a:t>and derived works, allows distributing them under the same terms as the license of the original software</a:t>
            </a:r>
          </a:p>
          <a:p>
            <a:pPr lvl="1"/>
            <a:r>
              <a:rPr lang="en-US" sz="1400" u="sng" dirty="0"/>
              <a:t>No discrimination </a:t>
            </a:r>
            <a:r>
              <a:rPr lang="en-US" sz="1400" dirty="0"/>
              <a:t>against persons or groups</a:t>
            </a:r>
          </a:p>
          <a:p>
            <a:pPr lvl="1"/>
            <a:r>
              <a:rPr lang="en-US" sz="1400" u="sng" dirty="0"/>
              <a:t>No discrimination </a:t>
            </a:r>
            <a:r>
              <a:rPr lang="en-US" sz="1400" dirty="0"/>
              <a:t>against fields of use (e.g. business, genetic research)</a:t>
            </a:r>
          </a:p>
          <a:p>
            <a:pPr lvl="1"/>
            <a:r>
              <a:rPr lang="en-US" sz="1400" dirty="0"/>
              <a:t>No need for any other license (apart from the one of the package) to use it</a:t>
            </a:r>
          </a:p>
          <a:p>
            <a:pPr lvl="1"/>
            <a:r>
              <a:rPr lang="en-US" sz="1400" dirty="0"/>
              <a:t>The license is not specific to a product, software within a distribution can be used and distributed independently</a:t>
            </a:r>
          </a:p>
          <a:p>
            <a:pPr lvl="1"/>
            <a:r>
              <a:rPr lang="en-US" sz="1400" dirty="0"/>
              <a:t>The license does not restrict the use of other software</a:t>
            </a:r>
          </a:p>
          <a:p>
            <a:pPr lvl="1"/>
            <a:r>
              <a:rPr lang="en-US" sz="1400" dirty="0"/>
              <a:t>The license is technology-neutral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A283A20-B23C-B05C-A64B-317B8003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Open-Source Software ?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511B6F-1191-8F91-85BD-BE89318F2B14}"/>
              </a:ext>
            </a:extLst>
          </p:cNvPr>
          <p:cNvSpPr txBox="1"/>
          <p:nvPr/>
        </p:nvSpPr>
        <p:spPr>
          <a:xfrm>
            <a:off x="6204840" y="1394459"/>
            <a:ext cx="2340000" cy="360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6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https://opensource.org</a:t>
            </a:r>
            <a:r>
              <a:rPr lang="en-GB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535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5C4FF0B-AD3D-67FC-AEE1-5CAE2B4C36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Since the late 2000s (and even before) there has been a number of major open-source projects released (see e.g. </a:t>
            </a:r>
            <a:r>
              <a:rPr lang="en-US" dirty="0">
                <a:hlinkClick r:id="rId2"/>
              </a:rPr>
              <a:t>https://openradarscience.org</a:t>
            </a:r>
            <a:r>
              <a:rPr lang="en-US" dirty="0"/>
              <a:t>).</a:t>
            </a:r>
          </a:p>
          <a:p>
            <a:r>
              <a:rPr lang="en-US" dirty="0"/>
              <a:t>Some of them are in a mature stage and are widely used in an </a:t>
            </a:r>
            <a:r>
              <a:rPr lang="en-US" b="1" dirty="0"/>
              <a:t>academic</a:t>
            </a:r>
            <a:r>
              <a:rPr lang="en-US" dirty="0"/>
              <a:t> (mostly) but also </a:t>
            </a:r>
            <a:r>
              <a:rPr lang="en-US" b="1" dirty="0"/>
              <a:t>operational environment</a:t>
            </a:r>
          </a:p>
          <a:p>
            <a:r>
              <a:rPr lang="en-US" dirty="0"/>
              <a:t>Most make use of modern tools (e.g. </a:t>
            </a:r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conda</a:t>
            </a:r>
            <a:r>
              <a:rPr lang="en-US" dirty="0"/>
              <a:t>, docker) and practices (e.g. Continuous Integration, automatic tests) that make them easy to evolve and deploy</a:t>
            </a:r>
          </a:p>
          <a:p>
            <a:r>
              <a:rPr lang="en-US" dirty="0"/>
              <a:t>Most are </a:t>
            </a:r>
            <a:r>
              <a:rPr lang="en-US" u="sng" dirty="0"/>
              <a:t>backed by major weather services </a:t>
            </a:r>
            <a:r>
              <a:rPr lang="en-US" dirty="0"/>
              <a:t>or academic institutions</a:t>
            </a:r>
          </a:p>
          <a:p>
            <a:r>
              <a:rPr lang="en-US" dirty="0"/>
              <a:t>Projects </a:t>
            </a:r>
            <a:r>
              <a:rPr lang="en-US" b="1" dirty="0"/>
              <a:t>are not competing among them </a:t>
            </a:r>
            <a:r>
              <a:rPr lang="en-US" dirty="0"/>
              <a:t>but collaborating : Best practices and inter-operability are discussed regularly and joint open-source courses have been organized for years at major radar conferences (AMS, ERAD) 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06EDD7C-F412-7846-F2EA-1D19D1DF0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for weather radar 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0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0820B1F-591C-CE34-D216-5B53F8C7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weather</a:t>
            </a:r>
            <a:r>
              <a:rPr lang="fr-FR" dirty="0"/>
              <a:t> radar business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43C280B-3DF6-E2CA-A50B-212F5C57D809}"/>
              </a:ext>
            </a:extLst>
          </p:cNvPr>
          <p:cNvSpPr txBox="1"/>
          <p:nvPr/>
        </p:nvSpPr>
        <p:spPr>
          <a:xfrm>
            <a:off x="4201226" y="4335422"/>
            <a:ext cx="1093408" cy="40978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Radar control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957EF9-45E5-BD90-C68B-2199CECC3301}"/>
              </a:ext>
            </a:extLst>
          </p:cNvPr>
          <p:cNvSpPr txBox="1"/>
          <p:nvPr/>
        </p:nvSpPr>
        <p:spPr>
          <a:xfrm>
            <a:off x="3539891" y="3894532"/>
            <a:ext cx="142628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3AA6036-8E1C-8825-D068-1FEBBB07F16A}"/>
              </a:ext>
            </a:extLst>
          </p:cNvPr>
          <p:cNvSpPr txBox="1"/>
          <p:nvPr/>
        </p:nvSpPr>
        <p:spPr>
          <a:xfrm>
            <a:off x="3261640" y="3453642"/>
            <a:ext cx="1442691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C8F1A9-B9CD-CF45-9ABE-B78B3613CE3F}"/>
              </a:ext>
            </a:extLst>
          </p:cNvPr>
          <p:cNvSpPr txBox="1"/>
          <p:nvPr/>
        </p:nvSpPr>
        <p:spPr>
          <a:xfrm>
            <a:off x="4020951" y="2988258"/>
            <a:ext cx="1643409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A12DE2E-50FF-1BF2-9B4A-900C7BF7AB88}"/>
              </a:ext>
            </a:extLst>
          </p:cNvPr>
          <p:cNvSpPr txBox="1"/>
          <p:nvPr/>
        </p:nvSpPr>
        <p:spPr>
          <a:xfrm>
            <a:off x="4021196" y="2522873"/>
            <a:ext cx="1760377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B570C0-0878-035F-4A7B-E50EFC69155D}"/>
              </a:ext>
            </a:extLst>
          </p:cNvPr>
          <p:cNvSpPr txBox="1"/>
          <p:nvPr/>
        </p:nvSpPr>
        <p:spPr>
          <a:xfrm>
            <a:off x="4070428" y="2008501"/>
            <a:ext cx="171114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C43B9C-3BAD-5B6C-3F2F-19BD05269EF7}"/>
              </a:ext>
            </a:extLst>
          </p:cNvPr>
          <p:cNvSpPr txBox="1"/>
          <p:nvPr/>
        </p:nvSpPr>
        <p:spPr>
          <a:xfrm>
            <a:off x="3996947" y="1494129"/>
            <a:ext cx="183190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A1C8747-81FC-FA6A-89EF-CC5CD48AFF54}"/>
              </a:ext>
            </a:extLst>
          </p:cNvPr>
          <p:cNvSpPr txBox="1"/>
          <p:nvPr/>
        </p:nvSpPr>
        <p:spPr>
          <a:xfrm>
            <a:off x="1033429" y="702976"/>
            <a:ext cx="1545566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89" b="0" strike="noStrike" spc="-1" dirty="0">
                <a:solidFill>
                  <a:srgbClr val="000000"/>
                </a:solidFill>
                <a:latin typeface="Arial"/>
              </a:rPr>
              <a:t>Metadata generation</a:t>
            </a:r>
            <a:endParaRPr lang="en-GB" sz="1089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Beam blockage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Scattering simulations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>
                <a:solidFill>
                  <a:srgbClr val="C9211E"/>
                </a:solidFill>
                <a:latin typeface="Arial"/>
              </a:rPr>
              <a:t>PSDs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3F9F86-B385-41CA-D8DA-1301A0BC3E46}"/>
              </a:ext>
            </a:extLst>
          </p:cNvPr>
          <p:cNvSpPr txBox="1"/>
          <p:nvPr/>
        </p:nvSpPr>
        <p:spPr>
          <a:xfrm>
            <a:off x="6323379" y="702976"/>
            <a:ext cx="1821367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Solar monitoring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Sphere calibration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Inter-comparison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501A98-4E6F-17ED-7D13-7959F88DEDD1}"/>
              </a:ext>
            </a:extLst>
          </p:cNvPr>
          <p:cNvSpPr/>
          <p:nvPr/>
        </p:nvSpPr>
        <p:spPr>
          <a:xfrm>
            <a:off x="4241396" y="4286434"/>
            <a:ext cx="979756" cy="36740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C16A6-B629-2840-801C-21CA2798945E}"/>
              </a:ext>
            </a:extLst>
          </p:cNvPr>
          <p:cNvSpPr/>
          <p:nvPr/>
        </p:nvSpPr>
        <p:spPr>
          <a:xfrm>
            <a:off x="3567814" y="3845544"/>
            <a:ext cx="2326921" cy="80829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A80FE-218C-950F-384B-731BA570A22A}"/>
              </a:ext>
            </a:extLst>
          </p:cNvPr>
          <p:cNvSpPr/>
          <p:nvPr/>
        </p:nvSpPr>
        <p:spPr>
          <a:xfrm>
            <a:off x="3200405" y="3355666"/>
            <a:ext cx="3061739" cy="1298177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345537-AEBA-68B5-43E4-E15D53FBFC25}"/>
              </a:ext>
            </a:extLst>
          </p:cNvPr>
          <p:cNvSpPr/>
          <p:nvPr/>
        </p:nvSpPr>
        <p:spPr>
          <a:xfrm>
            <a:off x="2832996" y="2865788"/>
            <a:ext cx="3796556" cy="1788055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F30A23-78B4-1107-CB31-BAA925D29DB8}"/>
              </a:ext>
            </a:extLst>
          </p:cNvPr>
          <p:cNvSpPr/>
          <p:nvPr/>
        </p:nvSpPr>
        <p:spPr>
          <a:xfrm>
            <a:off x="2404353" y="2375909"/>
            <a:ext cx="4653843" cy="2277934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4A9347-89F5-4813-2E8C-0971ADB88F69}"/>
              </a:ext>
            </a:extLst>
          </p:cNvPr>
          <p:cNvSpPr/>
          <p:nvPr/>
        </p:nvSpPr>
        <p:spPr>
          <a:xfrm>
            <a:off x="2036944" y="1886031"/>
            <a:ext cx="5388660" cy="2767812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4CB4A-6270-BCC7-568A-368B24D27960}"/>
              </a:ext>
            </a:extLst>
          </p:cNvPr>
          <p:cNvSpPr/>
          <p:nvPr/>
        </p:nvSpPr>
        <p:spPr>
          <a:xfrm>
            <a:off x="1669535" y="1396153"/>
            <a:ext cx="6123478" cy="325769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F0E12F8-EF60-EC97-9C1C-F26C7524F4EB}"/>
              </a:ext>
            </a:extLst>
          </p:cNvPr>
          <p:cNvSpPr txBox="1"/>
          <p:nvPr/>
        </p:nvSpPr>
        <p:spPr>
          <a:xfrm>
            <a:off x="1958319" y="4653843"/>
            <a:ext cx="1364556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46086F1-4D41-243A-05BC-94D7E892E6E1}"/>
              </a:ext>
            </a:extLst>
          </p:cNvPr>
          <p:cNvSpPr txBox="1"/>
          <p:nvPr/>
        </p:nvSpPr>
        <p:spPr>
          <a:xfrm>
            <a:off x="5770551" y="4640617"/>
            <a:ext cx="128764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C063497-7236-75CA-BB6D-25C356E0E2F0}"/>
              </a:ext>
            </a:extLst>
          </p:cNvPr>
          <p:cNvSpPr txBox="1"/>
          <p:nvPr/>
        </p:nvSpPr>
        <p:spPr>
          <a:xfrm>
            <a:off x="4853744" y="3884000"/>
            <a:ext cx="999107" cy="32895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Raw Dual-pol/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Doppler moments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6CB1A80-C412-3B58-24D6-27002FE7C096}"/>
              </a:ext>
            </a:extLst>
          </p:cNvPr>
          <p:cNvSpPr txBox="1"/>
          <p:nvPr/>
        </p:nvSpPr>
        <p:spPr>
          <a:xfrm>
            <a:off x="5466337" y="3355666"/>
            <a:ext cx="857042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KDP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Attenuation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050AB2B-AA54-7518-9415-A042CAB9DD0E}"/>
              </a:ext>
            </a:extLst>
          </p:cNvPr>
          <p:cNvSpPr txBox="1"/>
          <p:nvPr/>
        </p:nvSpPr>
        <p:spPr>
          <a:xfrm>
            <a:off x="5564557" y="2880239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LWC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hydro-class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95908D4-1FA8-6AAB-6029-284C8742EC5B}"/>
              </a:ext>
            </a:extLst>
          </p:cNvPr>
          <p:cNvSpPr txBox="1"/>
          <p:nvPr/>
        </p:nvSpPr>
        <p:spPr>
          <a:xfrm>
            <a:off x="6030186" y="2390606"/>
            <a:ext cx="905540" cy="47518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QVP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VPR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ML detection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A9D988E-BF5A-EB02-2446-B72EBE2F0F24}"/>
              </a:ext>
            </a:extLst>
          </p:cNvPr>
          <p:cNvSpPr txBox="1"/>
          <p:nvPr/>
        </p:nvSpPr>
        <p:spPr>
          <a:xfrm>
            <a:off x="6422334" y="1900973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Ground QPE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PoH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Mesh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40BC7AB-0A3E-1F29-48E0-EDB1ACE04D26}"/>
              </a:ext>
            </a:extLst>
          </p:cNvPr>
          <p:cNvSpPr txBox="1"/>
          <p:nvPr/>
        </p:nvSpPr>
        <p:spPr>
          <a:xfrm>
            <a:off x="5857994" y="1411340"/>
            <a:ext cx="207806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Precipitation Nowcasting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Assimilation in NWP models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Storm tracking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5E44AEF-F214-7FFB-6926-B31ED480DC81}"/>
              </a:ext>
            </a:extLst>
          </p:cNvPr>
          <p:cNvSpPr txBox="1"/>
          <p:nvPr/>
        </p:nvSpPr>
        <p:spPr>
          <a:xfrm>
            <a:off x="1669536" y="1411585"/>
            <a:ext cx="1322671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Severe weather alarms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radar/RG merging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C1ED00A-3A37-5C1E-C1A3-94D7CDC89DAE}"/>
              </a:ext>
            </a:extLst>
          </p:cNvPr>
          <p:cNvSpPr txBox="1"/>
          <p:nvPr/>
        </p:nvSpPr>
        <p:spPr>
          <a:xfrm>
            <a:off x="2061438" y="1886031"/>
            <a:ext cx="1812549" cy="60524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3D winds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Bird/insect migration detection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BAF369C-F067-5E55-2620-110D07218278}"/>
              </a:ext>
            </a:extLst>
          </p:cNvPr>
          <p:cNvSpPr txBox="1"/>
          <p:nvPr/>
        </p:nvSpPr>
        <p:spPr>
          <a:xfrm>
            <a:off x="4608805" y="3382609"/>
            <a:ext cx="89133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Clutter removal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De-aliased Vr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CEE92F4-6B10-82B1-384C-4BB7224409D5}"/>
              </a:ext>
            </a:extLst>
          </p:cNvPr>
          <p:cNvSpPr txBox="1"/>
          <p:nvPr/>
        </p:nvSpPr>
        <p:spPr>
          <a:xfrm>
            <a:off x="5785737" y="1901218"/>
            <a:ext cx="636597" cy="47469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VIL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Zmax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Echo top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B3398CAA-C97C-3032-F730-916DC2D3E064}"/>
              </a:ext>
            </a:extLst>
          </p:cNvPr>
          <p:cNvSpPr txBox="1"/>
          <p:nvPr/>
        </p:nvSpPr>
        <p:spPr>
          <a:xfrm>
            <a:off x="2776905" y="1420647"/>
            <a:ext cx="1831900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Forest fires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Hydrological models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Bird/insect migration prediction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800D35-5062-B40C-E75A-F9627249EACB}"/>
              </a:ext>
            </a:extLst>
          </p:cNvPr>
          <p:cNvSpPr/>
          <p:nvPr/>
        </p:nvSpPr>
        <p:spPr>
          <a:xfrm>
            <a:off x="1669536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6E76B-D672-7487-5C58-A0F6AA809C66}"/>
              </a:ext>
            </a:extLst>
          </p:cNvPr>
          <p:cNvSpPr/>
          <p:nvPr/>
        </p:nvSpPr>
        <p:spPr>
          <a:xfrm>
            <a:off x="4853744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BF589F6-1C61-A5CA-8EC2-750D7E662CC3}"/>
              </a:ext>
            </a:extLst>
          </p:cNvPr>
          <p:cNvSpPr/>
          <p:nvPr/>
        </p:nvSpPr>
        <p:spPr>
          <a:xfrm>
            <a:off x="1032694" y="734818"/>
            <a:ext cx="1494129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A14B58-5F97-2FB5-59A6-3D70FF6B05EC}"/>
              </a:ext>
            </a:extLst>
          </p:cNvPr>
          <p:cNvSpPr/>
          <p:nvPr/>
        </p:nvSpPr>
        <p:spPr>
          <a:xfrm>
            <a:off x="6323379" y="734818"/>
            <a:ext cx="1592104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10560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0820B1F-591C-CE34-D216-5B53F8C7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weather</a:t>
            </a:r>
            <a:r>
              <a:rPr lang="fr-FR" dirty="0"/>
              <a:t> radar business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CDEF60-F1E3-E2AF-E6E1-420083BAA9AD}"/>
              </a:ext>
            </a:extLst>
          </p:cNvPr>
          <p:cNvSpPr txBox="1"/>
          <p:nvPr/>
        </p:nvSpPr>
        <p:spPr>
          <a:xfrm>
            <a:off x="4201226" y="4335423"/>
            <a:ext cx="1095199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 control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CC65708-3E52-3AC7-3FFC-4CC2F66AFCAA}"/>
              </a:ext>
            </a:extLst>
          </p:cNvPr>
          <p:cNvSpPr txBox="1"/>
          <p:nvPr/>
        </p:nvSpPr>
        <p:spPr>
          <a:xfrm>
            <a:off x="3539891" y="3894532"/>
            <a:ext cx="1426280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IQ data processing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5B66390-82E2-E49A-E31E-A0CFBFD7C5DB}"/>
              </a:ext>
            </a:extLst>
          </p:cNvPr>
          <p:cNvSpPr txBox="1"/>
          <p:nvPr/>
        </p:nvSpPr>
        <p:spPr>
          <a:xfrm>
            <a:off x="3922975" y="3453642"/>
            <a:ext cx="1445141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Moment correction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10310CD-5B74-9A93-8678-4B964EE431F1}"/>
              </a:ext>
            </a:extLst>
          </p:cNvPr>
          <p:cNvSpPr txBox="1"/>
          <p:nvPr/>
        </p:nvSpPr>
        <p:spPr>
          <a:xfrm>
            <a:off x="4020951" y="2988258"/>
            <a:ext cx="1619537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Gate-based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069660D-BF03-D2A7-1A0F-1206827C873A}"/>
              </a:ext>
            </a:extLst>
          </p:cNvPr>
          <p:cNvSpPr txBox="1"/>
          <p:nvPr/>
        </p:nvSpPr>
        <p:spPr>
          <a:xfrm>
            <a:off x="4021196" y="2522873"/>
            <a:ext cx="174935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1D/2D/3D Compositing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9DACE68-3073-21E7-3C0F-4F6CBACBD70D}"/>
              </a:ext>
            </a:extLst>
          </p:cNvPr>
          <p:cNvSpPr txBox="1"/>
          <p:nvPr/>
        </p:nvSpPr>
        <p:spPr>
          <a:xfrm>
            <a:off x="4070429" y="2008501"/>
            <a:ext cx="1700122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Radar-based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32C8BBF-4D17-44A2-CFA3-B74DE56E87BC}"/>
              </a:ext>
            </a:extLst>
          </p:cNvPr>
          <p:cNvSpPr txBox="1"/>
          <p:nvPr/>
        </p:nvSpPr>
        <p:spPr>
          <a:xfrm>
            <a:off x="3996947" y="1494129"/>
            <a:ext cx="1897788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Radar-derived products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D80F79ED-2389-D7D6-ADDE-4AB71E2F1048}"/>
              </a:ext>
            </a:extLst>
          </p:cNvPr>
          <p:cNvSpPr txBox="1"/>
          <p:nvPr/>
        </p:nvSpPr>
        <p:spPr>
          <a:xfrm>
            <a:off x="1033429" y="710324"/>
            <a:ext cx="1592104" cy="103609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90" b="0" strike="noStrike" spc="-1" dirty="0">
                <a:solidFill>
                  <a:srgbClr val="000000"/>
                </a:solidFill>
                <a:latin typeface="+mj-lt"/>
              </a:rPr>
              <a:t>Metadata generation</a:t>
            </a: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Py-Tmatrix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 dirty="0" err="1">
                <a:solidFill>
                  <a:srgbClr val="C9211E"/>
                </a:solidFill>
                <a:latin typeface="Arial"/>
              </a:rPr>
              <a:t>PyDSD</a:t>
            </a:r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  <a:p>
            <a:endParaRPr lang="en-GB" sz="953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AE60442-E80B-B392-039D-A2BF8D7D403F}"/>
              </a:ext>
            </a:extLst>
          </p:cNvPr>
          <p:cNvSpPr txBox="1"/>
          <p:nvPr/>
        </p:nvSpPr>
        <p:spPr>
          <a:xfrm>
            <a:off x="6323379" y="702976"/>
            <a:ext cx="1821367" cy="64345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>
                <a:solidFill>
                  <a:srgbClr val="000000"/>
                </a:solidFill>
                <a:latin typeface="Arial"/>
              </a:rPr>
              <a:t>Calibration/monitoring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      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F08419F-055C-83FD-0A3B-225E3C1C2267}"/>
              </a:ext>
            </a:extLst>
          </p:cNvPr>
          <p:cNvSpPr/>
          <p:nvPr/>
        </p:nvSpPr>
        <p:spPr>
          <a:xfrm>
            <a:off x="4241396" y="4286434"/>
            <a:ext cx="979756" cy="36740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AC83D7-1731-A362-C8F5-BC201870E157}"/>
              </a:ext>
            </a:extLst>
          </p:cNvPr>
          <p:cNvSpPr/>
          <p:nvPr/>
        </p:nvSpPr>
        <p:spPr>
          <a:xfrm>
            <a:off x="3567814" y="3845544"/>
            <a:ext cx="2326921" cy="808299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1AC917-9773-16F8-7070-9F8467CB5CE6}"/>
              </a:ext>
            </a:extLst>
          </p:cNvPr>
          <p:cNvSpPr/>
          <p:nvPr/>
        </p:nvSpPr>
        <p:spPr>
          <a:xfrm>
            <a:off x="3200405" y="3355666"/>
            <a:ext cx="3061739" cy="1298177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5D5FAF-41E1-7A26-2083-68B5D9F6D7EF}"/>
              </a:ext>
            </a:extLst>
          </p:cNvPr>
          <p:cNvSpPr/>
          <p:nvPr/>
        </p:nvSpPr>
        <p:spPr>
          <a:xfrm>
            <a:off x="2832996" y="2865788"/>
            <a:ext cx="3796556" cy="1788055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FC2C4-397D-DDA3-0121-BE701D6E3458}"/>
              </a:ext>
            </a:extLst>
          </p:cNvPr>
          <p:cNvSpPr/>
          <p:nvPr/>
        </p:nvSpPr>
        <p:spPr>
          <a:xfrm>
            <a:off x="2404353" y="2375909"/>
            <a:ext cx="4653843" cy="2277934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781334-F18F-C75B-49DA-18EF5FEBF596}"/>
              </a:ext>
            </a:extLst>
          </p:cNvPr>
          <p:cNvSpPr/>
          <p:nvPr/>
        </p:nvSpPr>
        <p:spPr>
          <a:xfrm>
            <a:off x="2036944" y="1886031"/>
            <a:ext cx="5388660" cy="2767812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39FDFC0-89E8-4B9B-F090-8C01AF481C10}"/>
              </a:ext>
            </a:extLst>
          </p:cNvPr>
          <p:cNvSpPr/>
          <p:nvPr/>
        </p:nvSpPr>
        <p:spPr>
          <a:xfrm>
            <a:off x="1669535" y="1396153"/>
            <a:ext cx="6123478" cy="3257690"/>
          </a:xfrm>
          <a:prstGeom prst="rect">
            <a:avLst/>
          </a:prstGeom>
          <a:noFill/>
          <a:ln w="29160" cap="rnd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0711D442-B2DC-2027-CA13-A2DC08232FDD}"/>
              </a:ext>
            </a:extLst>
          </p:cNvPr>
          <p:cNvSpPr txBox="1"/>
          <p:nvPr/>
        </p:nvSpPr>
        <p:spPr>
          <a:xfrm>
            <a:off x="1958319" y="4653843"/>
            <a:ext cx="1364556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Data visualization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A597CEC-0E6E-77D7-530C-E091E1A18DBE}"/>
              </a:ext>
            </a:extLst>
          </p:cNvPr>
          <p:cNvSpPr txBox="1"/>
          <p:nvPr/>
        </p:nvSpPr>
        <p:spPr>
          <a:xfrm>
            <a:off x="5770551" y="4640617"/>
            <a:ext cx="1327815" cy="235631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25" b="0" strike="noStrike" spc="-1" dirty="0">
                <a:solidFill>
                  <a:srgbClr val="000000"/>
                </a:solidFill>
                <a:latin typeface="Arial"/>
              </a:rPr>
              <a:t>Reading/Writing</a:t>
            </a:r>
            <a:endParaRPr lang="en-GB" sz="1225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6BCE097-8B35-F33F-5B1F-0F95F330D5D1}"/>
              </a:ext>
            </a:extLst>
          </p:cNvPr>
          <p:cNvSpPr txBox="1"/>
          <p:nvPr/>
        </p:nvSpPr>
        <p:spPr>
          <a:xfrm>
            <a:off x="4927225" y="3884000"/>
            <a:ext cx="999107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HighIQ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332212D-BC08-FDF9-C1CD-1DDB3198EE19}"/>
              </a:ext>
            </a:extLst>
          </p:cNvPr>
          <p:cNvSpPr txBox="1"/>
          <p:nvPr/>
        </p:nvSpPr>
        <p:spPr>
          <a:xfrm>
            <a:off x="5392855" y="3369873"/>
            <a:ext cx="999107" cy="73016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DA9EFC22-6EAC-8241-12DE-5D5A6AB84C54}"/>
              </a:ext>
            </a:extLst>
          </p:cNvPr>
          <p:cNvSpPr txBox="1"/>
          <p:nvPr/>
        </p:nvSpPr>
        <p:spPr>
          <a:xfrm>
            <a:off x="5936620" y="2892976"/>
            <a:ext cx="631698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B653F61-4F8D-DBB7-9D82-FEFE664B5F51}"/>
              </a:ext>
            </a:extLst>
          </p:cNvPr>
          <p:cNvSpPr txBox="1"/>
          <p:nvPr/>
        </p:nvSpPr>
        <p:spPr>
          <a:xfrm>
            <a:off x="2433991" y="2391831"/>
            <a:ext cx="754167" cy="473957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7003FB6-5865-A10D-D775-1F0455256179}"/>
              </a:ext>
            </a:extLst>
          </p:cNvPr>
          <p:cNvSpPr txBox="1"/>
          <p:nvPr/>
        </p:nvSpPr>
        <p:spPr>
          <a:xfrm>
            <a:off x="6451237" y="1877704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Py-ART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E2F5DAB-62A9-6F98-2977-163964C17462}"/>
              </a:ext>
            </a:extLst>
          </p:cNvPr>
          <p:cNvSpPr txBox="1"/>
          <p:nvPr/>
        </p:nvSpPr>
        <p:spPr>
          <a:xfrm>
            <a:off x="2066582" y="1886032"/>
            <a:ext cx="705180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PyDDA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PyTDA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SingleDop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195C08F-9EAF-AAEB-D4CA-1E55C77B9327}"/>
              </a:ext>
            </a:extLst>
          </p:cNvPr>
          <p:cNvSpPr txBox="1"/>
          <p:nvPr/>
        </p:nvSpPr>
        <p:spPr>
          <a:xfrm>
            <a:off x="6059089" y="1396888"/>
            <a:ext cx="999107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Pysteps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Rainymotion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153125A-0B75-3D97-7C56-26F0572A733B}"/>
              </a:ext>
            </a:extLst>
          </p:cNvPr>
          <p:cNvSpPr txBox="1"/>
          <p:nvPr/>
        </p:nvSpPr>
        <p:spPr>
          <a:xfrm>
            <a:off x="2388677" y="1417218"/>
            <a:ext cx="628024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TINT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56957959-97C6-0C59-82CB-12AE0019B60B}"/>
              </a:ext>
            </a:extLst>
          </p:cNvPr>
          <p:cNvSpPr txBox="1"/>
          <p:nvPr/>
        </p:nvSpPr>
        <p:spPr>
          <a:xfrm>
            <a:off x="2998085" y="1959513"/>
            <a:ext cx="753433" cy="469303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Rainforest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vol2bird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8AE953A7-6321-02A2-C4E6-0A7B1A955334}"/>
              </a:ext>
            </a:extLst>
          </p:cNvPr>
          <p:cNvSpPr txBox="1"/>
          <p:nvPr/>
        </p:nvSpPr>
        <p:spPr>
          <a:xfrm>
            <a:off x="5640488" y="1959513"/>
            <a:ext cx="682890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F00B607-3990-3CE4-F43F-B814D55A2E4A}"/>
              </a:ext>
            </a:extLst>
          </p:cNvPr>
          <p:cNvSpPr txBox="1"/>
          <p:nvPr/>
        </p:nvSpPr>
        <p:spPr>
          <a:xfrm>
            <a:off x="6375306" y="2375910"/>
            <a:ext cx="682890" cy="333362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FC060CA-811D-DB62-53C0-109B211A3440}"/>
              </a:ext>
            </a:extLst>
          </p:cNvPr>
          <p:cNvSpPr txBox="1"/>
          <p:nvPr/>
        </p:nvSpPr>
        <p:spPr>
          <a:xfrm>
            <a:off x="2943219" y="2939269"/>
            <a:ext cx="682890" cy="367409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FCFC286-8DFF-6079-5EC1-F75536A2994C}"/>
              </a:ext>
            </a:extLst>
          </p:cNvPr>
          <p:cNvSpPr txBox="1"/>
          <p:nvPr/>
        </p:nvSpPr>
        <p:spPr>
          <a:xfrm>
            <a:off x="3237146" y="3382609"/>
            <a:ext cx="682890" cy="46293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Arial"/>
              </a:rPr>
              <a:t>BALTRAD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971E45F-931C-B7D5-8560-ED35DB091A9E}"/>
              </a:ext>
            </a:extLst>
          </p:cNvPr>
          <p:cNvSpPr/>
          <p:nvPr/>
        </p:nvSpPr>
        <p:spPr>
          <a:xfrm>
            <a:off x="1669536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503D067-FA6D-6C79-374E-942609CDE22F}"/>
              </a:ext>
            </a:extLst>
          </p:cNvPr>
          <p:cNvSpPr/>
          <p:nvPr/>
        </p:nvSpPr>
        <p:spPr>
          <a:xfrm>
            <a:off x="4853744" y="4653843"/>
            <a:ext cx="2939269" cy="244939"/>
          </a:xfrm>
          <a:prstGeom prst="rect">
            <a:avLst/>
          </a:prstGeom>
          <a:noFill/>
          <a:ln w="29160" cap="rnd">
            <a:solidFill>
              <a:srgbClr val="556B2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0C0F48A-A5B7-324E-911A-540D05518368}"/>
              </a:ext>
            </a:extLst>
          </p:cNvPr>
          <p:cNvSpPr/>
          <p:nvPr/>
        </p:nvSpPr>
        <p:spPr>
          <a:xfrm>
            <a:off x="1032694" y="734818"/>
            <a:ext cx="1494129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5BF24A54-D06B-E0DC-2335-24D502E9922C}"/>
              </a:ext>
            </a:extLst>
          </p:cNvPr>
          <p:cNvSpPr txBox="1"/>
          <p:nvPr/>
        </p:nvSpPr>
        <p:spPr>
          <a:xfrm>
            <a:off x="1914475" y="884230"/>
            <a:ext cx="543030" cy="462935"/>
          </a:xfrm>
          <a:prstGeom prst="rect">
            <a:avLst/>
          </a:prstGeom>
          <a:noFill/>
          <a:ln w="36000">
            <a:noFill/>
          </a:ln>
        </p:spPr>
        <p:txBody>
          <a:bodyPr lIns="61235" tIns="30617" rIns="61235" bIns="30617" anchor="t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wradlib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LROSE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en-GB" sz="953" b="0" strike="noStrike" spc="-1">
                <a:solidFill>
                  <a:srgbClr val="C9211E"/>
                </a:solidFill>
                <a:latin typeface="Times New Roman"/>
              </a:rPr>
              <a:t>PyBlock</a:t>
            </a:r>
            <a:endParaRPr lang="en-GB" sz="953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06D2EC3-2A3E-FFB0-C46E-3A53704C4466}"/>
              </a:ext>
            </a:extLst>
          </p:cNvPr>
          <p:cNvSpPr/>
          <p:nvPr/>
        </p:nvSpPr>
        <p:spPr>
          <a:xfrm>
            <a:off x="6323379" y="734818"/>
            <a:ext cx="1592104" cy="612348"/>
          </a:xfrm>
          <a:prstGeom prst="rect">
            <a:avLst/>
          </a:prstGeom>
          <a:noFill/>
          <a:ln w="29160" cap="rnd">
            <a:solidFill>
              <a:srgbClr val="8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71032" tIns="40415" rIns="71032" bIns="40415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805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3160BC9C-EDEF-7910-B97E-C78BCADCD2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fr-FR" sz="4800" dirty="0"/>
              <a:t>2. A </a:t>
            </a:r>
            <a:r>
              <a:rPr lang="fr-FR" sz="4800" dirty="0" err="1"/>
              <a:t>typical</a:t>
            </a:r>
            <a:r>
              <a:rPr lang="fr-FR" sz="4800" dirty="0"/>
              <a:t> radar data </a:t>
            </a:r>
            <a:r>
              <a:rPr lang="fr-FR" sz="4800" dirty="0" err="1"/>
              <a:t>processing</a:t>
            </a:r>
            <a:r>
              <a:rPr lang="fr-FR" sz="4800" dirty="0"/>
              <a:t> </a:t>
            </a:r>
            <a:r>
              <a:rPr lang="fr-FR" sz="4800" dirty="0" err="1"/>
              <a:t>chain</a:t>
            </a:r>
            <a:endParaRPr lang="fr-FR" sz="4800" dirty="0"/>
          </a:p>
          <a:p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28257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37D7ED3-2ABF-E12E-7CC1-6CB3E194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IQ data 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4" name="Organigramme : Procédé 3">
            <a:extLst>
              <a:ext uri="{FF2B5EF4-FFF2-40B4-BE49-F238E27FC236}">
                <a16:creationId xmlns:a16="http://schemas.microsoft.com/office/drawing/2014/main" id="{43640029-75E8-5157-5DC0-F856D2EB8701}"/>
              </a:ext>
            </a:extLst>
          </p:cNvPr>
          <p:cNvSpPr/>
          <p:nvPr/>
        </p:nvSpPr>
        <p:spPr>
          <a:xfrm>
            <a:off x="2726693" y="164819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Spectra</a:t>
            </a:r>
          </a:p>
        </p:txBody>
      </p:sp>
      <p:sp>
        <p:nvSpPr>
          <p:cNvPr id="5" name="Organigramme : Procédé 4">
            <a:extLst>
              <a:ext uri="{FF2B5EF4-FFF2-40B4-BE49-F238E27FC236}">
                <a16:creationId xmlns:a16="http://schemas.microsoft.com/office/drawing/2014/main" id="{D0BC0FF0-62D5-6865-5CAD-CC96DD04499B}"/>
              </a:ext>
            </a:extLst>
          </p:cNvPr>
          <p:cNvSpPr/>
          <p:nvPr/>
        </p:nvSpPr>
        <p:spPr>
          <a:xfrm>
            <a:off x="3833328" y="1648196"/>
            <a:ext cx="857287" cy="489878"/>
          </a:xfrm>
          <a:prstGeom prst="flowChartProcess">
            <a:avLst/>
          </a:prstGeom>
          <a:noFill/>
          <a:ln w="3600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6" name="Organigramme : Procédé 5">
            <a:extLst>
              <a:ext uri="{FF2B5EF4-FFF2-40B4-BE49-F238E27FC236}">
                <a16:creationId xmlns:a16="http://schemas.microsoft.com/office/drawing/2014/main" id="{92E66932-AB6F-45B6-B847-713DE6F5CE4F}"/>
              </a:ext>
            </a:extLst>
          </p:cNvPr>
          <p:cNvSpPr/>
          <p:nvPr/>
        </p:nvSpPr>
        <p:spPr>
          <a:xfrm>
            <a:off x="3188403" y="980002"/>
            <a:ext cx="857287" cy="489878"/>
          </a:xfrm>
          <a:prstGeom prst="flowChartProcess">
            <a:avLst/>
          </a:prstGeom>
          <a:noFill/>
          <a:ln w="36000" cap="rnd">
            <a:solidFill>
              <a:srgbClr val="3465A4"/>
            </a:solidFill>
            <a:prstDash val="sysDash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Moment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Computation</a:t>
            </a:r>
          </a:p>
        </p:txBody>
      </p:sp>
      <p:sp>
        <p:nvSpPr>
          <p:cNvPr id="7" name="Organigramme : Données 6">
            <a:extLst>
              <a:ext uri="{FF2B5EF4-FFF2-40B4-BE49-F238E27FC236}">
                <a16:creationId xmlns:a16="http://schemas.microsoft.com/office/drawing/2014/main" id="{BBE3B3FF-1963-E151-08F3-58CA1EC5DE34}"/>
              </a:ext>
            </a:extLst>
          </p:cNvPr>
          <p:cNvSpPr/>
          <p:nvPr/>
        </p:nvSpPr>
        <p:spPr>
          <a:xfrm>
            <a:off x="4927226" y="1525726"/>
            <a:ext cx="1959513" cy="734817"/>
          </a:xfrm>
          <a:prstGeom prst="flowChartInputOutput">
            <a:avLst/>
          </a:prstGeom>
          <a:noFill/>
          <a:ln w="36000">
            <a:solidFill>
              <a:srgbClr val="18A30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1235" tIns="30617" rIns="61235" bIns="30617" anchor="ctr">
            <a:noAutofit/>
          </a:bodyPr>
          <a:lstStyle>
            <a:defPPr>
              <a:defRPr lang="fr-FR"/>
            </a:defPPr>
            <a:lvl1pPr marL="0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896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5792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3688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1585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9481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47377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05273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63169" algn="l" defTabSz="715792" rtl="0" eaLnBrk="1" latinLnBrk="0" hangingPunct="1">
              <a:defRPr sz="14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Zh</a:t>
            </a: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Vr, W</a:t>
            </a:r>
            <a:r>
              <a:rPr lang="en-GB" sz="1225" b="0" strike="noStrike" spc="-1" baseline="-8000">
                <a:solidFill>
                  <a:srgbClr val="000000"/>
                </a:solidFill>
                <a:latin typeface="Times New Roman"/>
              </a:rPr>
              <a:t>D</a:t>
            </a:r>
            <a:endParaRPr lang="en-GB" sz="1225" b="0" strike="noStrike" spc="-1">
              <a:solidFill>
                <a:srgbClr val="000000"/>
              </a:solidFill>
              <a:latin typeface="Times New Roman"/>
            </a:endParaRPr>
          </a:p>
          <a:p>
            <a:pPr algn="ctr"/>
            <a:r>
              <a:rPr lang="en-GB" sz="1225" b="0" strike="noStrike" spc="-1">
                <a:solidFill>
                  <a:srgbClr val="000000"/>
                </a:solidFill>
                <a:latin typeface="Times New Roman"/>
              </a:rPr>
              <a:t>ZDR, PsiDP, RhoHV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D65CB18F-A8E0-EEBB-8164-CFE260E2E8C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477345" y="1893135"/>
            <a:ext cx="249348" cy="0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2023D43-D3CC-D27C-0AD9-4CA5D8884EC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83980" y="1893135"/>
            <a:ext cx="249593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54BAF8D1-F154-7A86-8D27-7E059C07D835}"/>
              </a:ext>
            </a:extLst>
          </p:cNvPr>
          <p:cNvCxnSpPr>
            <a:stCxn id="5" idx="3"/>
            <a:endCxn id="7" idx="2"/>
          </p:cNvCxnSpPr>
          <p:nvPr/>
        </p:nvCxnSpPr>
        <p:spPr>
          <a:xfrm>
            <a:off x="4690615" y="1893135"/>
            <a:ext cx="432807" cy="245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135206E8-03F6-33BC-4D25-35F1D9A0BE2E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2440665" y="894334"/>
            <a:ext cx="417131" cy="1078344"/>
          </a:xfrm>
          <a:prstGeom prst="bentConnector2">
            <a:avLst/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06518203-FBCB-EFCF-3958-28C29E13EAE0}"/>
              </a:ext>
            </a:extLst>
          </p:cNvPr>
          <p:cNvCxnSpPr>
            <a:stCxn id="6" idx="3"/>
            <a:endCxn id="7" idx="2"/>
          </p:cNvCxnSpPr>
          <p:nvPr/>
        </p:nvCxnSpPr>
        <p:spPr>
          <a:xfrm>
            <a:off x="4045690" y="1224941"/>
            <a:ext cx="1077732" cy="668439"/>
          </a:xfrm>
          <a:prstGeom prst="bentConnector3">
            <a:avLst>
              <a:gd name="adj1" fmla="val 70447"/>
            </a:avLst>
          </a:prstGeom>
          <a:ln w="36000">
            <a:solidFill>
              <a:srgbClr val="000000"/>
            </a:solidFill>
            <a:prstDash val="lgDash"/>
            <a:round/>
            <a:tailEnd type="triangle" w="med" len="med"/>
          </a:ln>
        </p:spPr>
      </p:cxnSp>
      <p:pic>
        <p:nvPicPr>
          <p:cNvPr id="13" name="Picture 3">
            <a:extLst>
              <a:ext uri="{FF2B5EF4-FFF2-40B4-BE49-F238E27FC236}">
                <a16:creationId xmlns:a16="http://schemas.microsoft.com/office/drawing/2014/main" id="{5229D171-DDE5-90E7-E0AE-02659A89DB0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79052" y="2920409"/>
            <a:ext cx="2081982" cy="1040991"/>
          </a:xfrm>
          <a:prstGeom prst="rect">
            <a:avLst/>
          </a:prstGeom>
          <a:ln w="0">
            <a:noFill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9B709F9D-BE15-F989-E6E0-0FC71B33EF2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56986" y="2920409"/>
            <a:ext cx="2081982" cy="1040991"/>
          </a:xfrm>
          <a:prstGeom prst="rect">
            <a:avLst/>
          </a:prstGeom>
          <a:ln w="0">
            <a:noFill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72224B7E-98D5-5157-4820-EF1512CA161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75565" y="2504503"/>
            <a:ext cx="1836798" cy="1836798"/>
          </a:xfrm>
          <a:prstGeom prst="rect">
            <a:avLst/>
          </a:prstGeom>
          <a:ln w="0">
            <a:noFill/>
          </a:ln>
        </p:spPr>
      </p:pic>
      <p:pic>
        <p:nvPicPr>
          <p:cNvPr id="16" name="Image 15" descr="Une image contenant ligne, conception&#10;&#10;Description générée automatiquement">
            <a:extLst>
              <a:ext uri="{FF2B5EF4-FFF2-40B4-BE49-F238E27FC236}">
                <a16:creationId xmlns:a16="http://schemas.microsoft.com/office/drawing/2014/main" id="{CCA4E560-A8E8-3A46-FE8F-C07D192A0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23" y="1642072"/>
            <a:ext cx="838671" cy="4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70804"/>
      </p:ext>
    </p:extLst>
  </p:cSld>
  <p:clrMapOvr>
    <a:masterClrMapping/>
  </p:clrMapOvr>
</p:sld>
</file>

<file path=ppt/theme/theme1.xml><?xml version="1.0" encoding="utf-8"?>
<a:theme xmlns:a="http://schemas.openxmlformats.org/drawingml/2006/main" name="1_Kreuzraster komplett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7D6E5F"/>
      </a:lt2>
      <a:accent1>
        <a:srgbClr val="FF0000"/>
      </a:accent1>
      <a:accent2>
        <a:srgbClr val="7D6E5F"/>
      </a:accent2>
      <a:accent3>
        <a:srgbClr val="5A735F"/>
      </a:accent3>
      <a:accent4>
        <a:srgbClr val="000000"/>
      </a:accent4>
      <a:accent5>
        <a:srgbClr val="DAEDEF"/>
      </a:accent5>
      <a:accent6>
        <a:srgbClr val="FAB45F"/>
      </a:accent6>
      <a:hlink>
        <a:srgbClr val="000000"/>
      </a:hlink>
      <a:folHlink>
        <a:srgbClr val="000000"/>
      </a:folHlink>
    </a:clrScheme>
    <a:fontScheme name="GSED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SED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11EB1397DA214C991D0114E1C6705F" ma:contentTypeVersion="1" ma:contentTypeDescription="Ein neues Dokument erstellen." ma:contentTypeScope="" ma:versionID="4f497952251489acb7320a0ddcdc69e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e9f62132f8a72b8ccdf838efe357e2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Geplantes Startdatum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Geplantes Enddatum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F031FF-B88D-427D-A541-B3BADEC17DB4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470CE0D-FADF-4C0F-90CA-E3B937E9A86B}">
  <ds:schemaRefs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EE9CD66-01A1-48D3-A44D-6CE4965594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de_Format_16-9</Template>
  <TotalTime>91</TotalTime>
  <Words>1623</Words>
  <Application>Microsoft Office PowerPoint</Application>
  <PresentationFormat>Affichage à l'écran (16:9)</PresentationFormat>
  <Paragraphs>429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Roboto Light</vt:lpstr>
      <vt:lpstr>Symbol</vt:lpstr>
      <vt:lpstr>Times</vt:lpstr>
      <vt:lpstr>Times New Roman</vt:lpstr>
      <vt:lpstr>1_Kreuzraster komplett</vt:lpstr>
      <vt:lpstr>Weather radar data processing: open-source tools</vt:lpstr>
      <vt:lpstr>Contents</vt:lpstr>
      <vt:lpstr>Présentation PowerPoint</vt:lpstr>
      <vt:lpstr>What is Open-Source Software ?</vt:lpstr>
      <vt:lpstr>Open source for weather radar ?</vt:lpstr>
      <vt:lpstr>The weather radar business</vt:lpstr>
      <vt:lpstr>The weather radar business</vt:lpstr>
      <vt:lpstr>Présentation PowerPoint</vt:lpstr>
      <vt:lpstr>IQ data processing</vt:lpstr>
      <vt:lpstr>Moment correction</vt:lpstr>
      <vt:lpstr>Gate-based products</vt:lpstr>
      <vt:lpstr>Radar-based products</vt:lpstr>
      <vt:lpstr>Présentation PowerPoint</vt:lpstr>
      <vt:lpstr>Radar Data Formats</vt:lpstr>
      <vt:lpstr>CFRadial</vt:lpstr>
      <vt:lpstr>CFRadial</vt:lpstr>
      <vt:lpstr>ODIM_H5</vt:lpstr>
      <vt:lpstr>ODIM_H5</vt:lpstr>
      <vt:lpstr>NEXRAD-AR2 data</vt:lpstr>
      <vt:lpstr>Présentation PowerPoint</vt:lpstr>
      <vt:lpstr>Wradlib</vt:lpstr>
      <vt:lpstr>Wradlib functionality</vt:lpstr>
      <vt:lpstr>LROSE</vt:lpstr>
      <vt:lpstr>LROSE tools</vt:lpstr>
      <vt:lpstr>BALTRAD</vt:lpstr>
      <vt:lpstr>BALTRAD packages</vt:lpstr>
      <vt:lpstr>Other useful meteorological software</vt:lpstr>
      <vt:lpstr>Présentation PowerPoint</vt:lpstr>
      <vt:lpstr>Présentation PowerPoint</vt:lpstr>
    </vt:vector>
  </TitlesOfParts>
  <Company>MeteoSwiss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Cecconi Alessandro</dc:creator>
  <cp:lastModifiedBy>Jordi FIGUERAS VENTURA</cp:lastModifiedBy>
  <cp:revision>126</cp:revision>
  <cp:lastPrinted>2016-02-16T15:38:09Z</cp:lastPrinted>
  <dcterms:created xsi:type="dcterms:W3CDTF">2021-01-29T10:03:18Z</dcterms:created>
  <dcterms:modified xsi:type="dcterms:W3CDTF">2023-11-23T11:35:25Z</dcterms:modified>
</cp:coreProperties>
</file>